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sldIdLst>
    <p:sldId id="256" r:id="rId2"/>
    <p:sldId id="257" r:id="rId3"/>
    <p:sldId id="258" r:id="rId4"/>
    <p:sldId id="259" r:id="rId5"/>
    <p:sldId id="261" r:id="rId6"/>
    <p:sldId id="262" r:id="rId7"/>
    <p:sldId id="300" r:id="rId8"/>
    <p:sldId id="263" r:id="rId9"/>
    <p:sldId id="264" r:id="rId10"/>
    <p:sldId id="265" r:id="rId11"/>
    <p:sldId id="303" r:id="rId12"/>
    <p:sldId id="306" r:id="rId13"/>
    <p:sldId id="307" r:id="rId14"/>
    <p:sldId id="313" r:id="rId15"/>
    <p:sldId id="304" r:id="rId16"/>
    <p:sldId id="268" r:id="rId17"/>
    <p:sldId id="308" r:id="rId18"/>
    <p:sldId id="271" r:id="rId19"/>
    <p:sldId id="272" r:id="rId20"/>
    <p:sldId id="273" r:id="rId21"/>
    <p:sldId id="274" r:id="rId22"/>
    <p:sldId id="310" r:id="rId23"/>
    <p:sldId id="311" r:id="rId24"/>
    <p:sldId id="312" r:id="rId25"/>
    <p:sldId id="288" r:id="rId26"/>
    <p:sldId id="289" r:id="rId27"/>
    <p:sldId id="290" r:id="rId28"/>
    <p:sldId id="291" r:id="rId29"/>
    <p:sldId id="292" r:id="rId30"/>
    <p:sldId id="294" r:id="rId31"/>
    <p:sldId id="295" r:id="rId32"/>
    <p:sldId id="296" r:id="rId33"/>
    <p:sldId id="297" r:id="rId34"/>
    <p:sldId id="298" r:id="rId35"/>
    <p:sldId id="309" r:id="rId36"/>
    <p:sldId id="314" r:id="rId37"/>
    <p:sldId id="315" r:id="rId38"/>
    <p:sldId id="316" r:id="rId39"/>
    <p:sldId id="318" r:id="rId40"/>
    <p:sldId id="317" r:id="rId41"/>
    <p:sldId id="319" r:id="rId42"/>
    <p:sldId id="322" r:id="rId43"/>
    <p:sldId id="323" r:id="rId44"/>
    <p:sldId id="321" r:id="rId45"/>
    <p:sldId id="320" r:id="rId46"/>
    <p:sldId id="324"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2F8C55-21FA-414C-4CB7-EC7191A3E236}" v="84" dt="2020-10-06T17:06:23.471"/>
    <p1510:client id="{7E064F5C-88D4-F9FA-EC07-6F19121C686E}" v="530" dt="2020-10-06T16:55:48.645"/>
    <p1510:client id="{C725D36C-26E0-9E36-B9D2-8A012CF7A093}" v="45" dt="2020-12-11T16:47:28.774"/>
    <p1510:client id="{D8839D7E-FDAD-50B6-40B5-7239AA0FE942}" v="4" dt="2020-11-15T17:06:37.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1A58F-DFB5-456A-B340-7E2527C3C86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KZ"/>
        </a:p>
      </dgm:t>
    </dgm:pt>
    <dgm:pt modelId="{D886F45F-266B-4F34-9860-6866602725A1}">
      <dgm:prSet/>
      <dgm:spPr/>
      <dgm:t>
        <a:bodyPr/>
        <a:lstStyle/>
        <a:p>
          <a:r>
            <a:rPr lang="ru-RU" i="1" dirty="0" err="1"/>
            <a:t>Имплантацияланбайтын</a:t>
          </a:r>
          <a:r>
            <a:rPr lang="ru-RU" b="1" i="1" dirty="0"/>
            <a:t> </a:t>
          </a:r>
          <a:r>
            <a:rPr lang="ru-RU" b="1" i="1" dirty="0" err="1"/>
            <a:t>жасанды</a:t>
          </a:r>
          <a:r>
            <a:rPr lang="ru-RU" b="1" i="1" dirty="0"/>
            <a:t> м</a:t>
          </a:r>
          <a:r>
            <a:rPr lang="kk-KZ" b="1" i="1" dirty="0"/>
            <a:t>үшеге</a:t>
          </a:r>
          <a:r>
            <a:rPr lang="ru-RU" i="1" dirty="0"/>
            <a:t> </a:t>
          </a:r>
          <a:r>
            <a:rPr lang="ru-RU" i="1" dirty="0" err="1"/>
            <a:t>жасанды</a:t>
          </a:r>
          <a:r>
            <a:rPr lang="ru-RU" i="1" dirty="0"/>
            <a:t> </a:t>
          </a:r>
          <a:r>
            <a:rPr lang="ru-RU" i="1" dirty="0" err="1"/>
            <a:t>бүйректі</a:t>
          </a:r>
          <a:r>
            <a:rPr lang="ru-RU" i="1" dirty="0"/>
            <a:t> </a:t>
          </a:r>
          <a:r>
            <a:rPr lang="ru-RU" i="1" dirty="0" err="1"/>
            <a:t>жатқызуға</a:t>
          </a:r>
          <a:r>
            <a:rPr lang="ru-RU" i="1" dirty="0"/>
            <a:t> </a:t>
          </a:r>
          <a:r>
            <a:rPr lang="ru-RU" i="1" dirty="0" err="1"/>
            <a:t>болады</a:t>
          </a:r>
          <a:r>
            <a:rPr lang="ru-RU" i="1" dirty="0"/>
            <a:t> - </a:t>
          </a:r>
          <a:r>
            <a:rPr lang="ru-RU" dirty="0" err="1"/>
            <a:t>жіті</a:t>
          </a:r>
          <a:r>
            <a:rPr lang="ru-RU" dirty="0"/>
            <a:t> </a:t>
          </a:r>
          <a:r>
            <a:rPr lang="ru-RU" dirty="0" err="1"/>
            <a:t>және</a:t>
          </a:r>
          <a:r>
            <a:rPr lang="ru-RU" dirty="0"/>
            <a:t> </a:t>
          </a:r>
          <a:r>
            <a:rPr lang="ru-RU" dirty="0" err="1"/>
            <a:t>созылмалы</a:t>
          </a:r>
          <a:r>
            <a:rPr lang="ru-RU" dirty="0"/>
            <a:t> </a:t>
          </a:r>
          <a:r>
            <a:rPr lang="ru-RU" dirty="0" err="1"/>
            <a:t>бүйрек</a:t>
          </a:r>
          <a:r>
            <a:rPr lang="ru-RU" dirty="0"/>
            <a:t> </a:t>
          </a:r>
          <a:r>
            <a:rPr lang="ru-RU" dirty="0" err="1"/>
            <a:t>жеткіліксіздігінде</a:t>
          </a:r>
          <a:r>
            <a:rPr lang="ru-RU" dirty="0"/>
            <a:t> </a:t>
          </a:r>
          <a:r>
            <a:rPr lang="ru-RU" dirty="0" err="1"/>
            <a:t>жинақталатын</a:t>
          </a:r>
          <a:r>
            <a:rPr lang="ru-RU" dirty="0"/>
            <a:t> </a:t>
          </a:r>
          <a:r>
            <a:rPr lang="ru-RU" dirty="0" err="1"/>
            <a:t>зат</a:t>
          </a:r>
          <a:r>
            <a:rPr lang="ru-RU" dirty="0"/>
            <a:t> </a:t>
          </a:r>
          <a:r>
            <a:rPr lang="ru-RU" dirty="0" err="1"/>
            <a:t>алмасудың</a:t>
          </a:r>
          <a:r>
            <a:rPr lang="ru-RU" dirty="0"/>
            <a:t> </a:t>
          </a:r>
          <a:r>
            <a:rPr lang="ru-RU" dirty="0" err="1"/>
            <a:t>уытты</a:t>
          </a:r>
          <a:r>
            <a:rPr lang="ru-RU" dirty="0"/>
            <a:t> </a:t>
          </a:r>
          <a:r>
            <a:rPr lang="ru-RU" dirty="0" err="1"/>
            <a:t>өнімдерін</a:t>
          </a:r>
          <a:r>
            <a:rPr lang="ru-RU" dirty="0"/>
            <a:t> </a:t>
          </a:r>
          <a:r>
            <a:rPr lang="ru-RU" dirty="0" err="1"/>
            <a:t>науқастың</a:t>
          </a:r>
          <a:r>
            <a:rPr lang="ru-RU" dirty="0"/>
            <a:t> </a:t>
          </a:r>
          <a:r>
            <a:rPr lang="ru-RU" dirty="0" err="1"/>
            <a:t>қанынан</a:t>
          </a:r>
          <a:r>
            <a:rPr lang="ru-RU" dirty="0"/>
            <a:t> </a:t>
          </a:r>
          <a:r>
            <a:rPr lang="ru-RU" dirty="0" err="1"/>
            <a:t>шығаруға</a:t>
          </a:r>
          <a:r>
            <a:rPr lang="ru-RU" dirty="0"/>
            <a:t> </a:t>
          </a:r>
          <a:r>
            <a:rPr lang="ru-RU" dirty="0" err="1"/>
            <a:t>арналған</a:t>
          </a:r>
          <a:r>
            <a:rPr lang="ru-RU" dirty="0"/>
            <a:t> аппарат.</a:t>
          </a:r>
          <a:endParaRPr lang="ru-KZ" dirty="0"/>
        </a:p>
      </dgm:t>
    </dgm:pt>
    <dgm:pt modelId="{44A9703E-814D-4086-B0E3-C01F38F3B313}" type="parTrans" cxnId="{27749412-1763-4A11-AFC9-E51488D5BC45}">
      <dgm:prSet/>
      <dgm:spPr/>
      <dgm:t>
        <a:bodyPr/>
        <a:lstStyle/>
        <a:p>
          <a:endParaRPr lang="ru-KZ"/>
        </a:p>
      </dgm:t>
    </dgm:pt>
    <dgm:pt modelId="{90A80660-F894-4429-857F-6AB6F0BD31D2}" type="sibTrans" cxnId="{27749412-1763-4A11-AFC9-E51488D5BC45}">
      <dgm:prSet/>
      <dgm:spPr/>
      <dgm:t>
        <a:bodyPr/>
        <a:lstStyle/>
        <a:p>
          <a:endParaRPr lang="ru-KZ"/>
        </a:p>
      </dgm:t>
    </dgm:pt>
    <dgm:pt modelId="{410B75EC-7999-4EBD-B49A-86C9F5362070}" type="pres">
      <dgm:prSet presAssocID="{46A1A58F-DFB5-456A-B340-7E2527C3C865}" presName="compositeShape" presStyleCnt="0">
        <dgm:presLayoutVars>
          <dgm:dir/>
          <dgm:resizeHandles/>
        </dgm:presLayoutVars>
      </dgm:prSet>
      <dgm:spPr/>
    </dgm:pt>
    <dgm:pt modelId="{CBAC33FA-54EE-446B-BD41-DE5EAF5123FD}" type="pres">
      <dgm:prSet presAssocID="{46A1A58F-DFB5-456A-B340-7E2527C3C865}" presName="pyramid" presStyleLbl="node1" presStyleIdx="0" presStyleCnt="1"/>
      <dgm:spPr/>
    </dgm:pt>
    <dgm:pt modelId="{6585322F-CB03-4B74-88FC-E82916355CE5}" type="pres">
      <dgm:prSet presAssocID="{46A1A58F-DFB5-456A-B340-7E2527C3C865}" presName="theList" presStyleCnt="0"/>
      <dgm:spPr/>
    </dgm:pt>
    <dgm:pt modelId="{E3D3A836-1103-4D1A-8D4D-3CD7955A5210}" type="pres">
      <dgm:prSet presAssocID="{D886F45F-266B-4F34-9860-6866602725A1}" presName="aNode" presStyleLbl="fgAcc1" presStyleIdx="0" presStyleCnt="1" custScaleX="141824" custScaleY="169761">
        <dgm:presLayoutVars>
          <dgm:bulletEnabled val="1"/>
        </dgm:presLayoutVars>
      </dgm:prSet>
      <dgm:spPr/>
    </dgm:pt>
    <dgm:pt modelId="{AC8BA6B6-ABDF-4E3E-A9E8-C8FB6F71F883}" type="pres">
      <dgm:prSet presAssocID="{D886F45F-266B-4F34-9860-6866602725A1}" presName="aSpace" presStyleCnt="0"/>
      <dgm:spPr/>
    </dgm:pt>
  </dgm:ptLst>
  <dgm:cxnLst>
    <dgm:cxn modelId="{77148704-B7DE-4025-92FA-35B8FA68F6E8}" type="presOf" srcId="{D886F45F-266B-4F34-9860-6866602725A1}" destId="{E3D3A836-1103-4D1A-8D4D-3CD7955A5210}" srcOrd="0" destOrd="0" presId="urn:microsoft.com/office/officeart/2005/8/layout/pyramid2"/>
    <dgm:cxn modelId="{27749412-1763-4A11-AFC9-E51488D5BC45}" srcId="{46A1A58F-DFB5-456A-B340-7E2527C3C865}" destId="{D886F45F-266B-4F34-9860-6866602725A1}" srcOrd="0" destOrd="0" parTransId="{44A9703E-814D-4086-B0E3-C01F38F3B313}" sibTransId="{90A80660-F894-4429-857F-6AB6F0BD31D2}"/>
    <dgm:cxn modelId="{6A430B79-C270-4FED-B123-1BA94A86A99A}" type="presOf" srcId="{46A1A58F-DFB5-456A-B340-7E2527C3C865}" destId="{410B75EC-7999-4EBD-B49A-86C9F5362070}" srcOrd="0" destOrd="0" presId="urn:microsoft.com/office/officeart/2005/8/layout/pyramid2"/>
    <dgm:cxn modelId="{85D6459B-B35E-42CE-98AA-9CA91EC3EB01}" type="presParOf" srcId="{410B75EC-7999-4EBD-B49A-86C9F5362070}" destId="{CBAC33FA-54EE-446B-BD41-DE5EAF5123FD}" srcOrd="0" destOrd="0" presId="urn:microsoft.com/office/officeart/2005/8/layout/pyramid2"/>
    <dgm:cxn modelId="{E76EFF17-1C2D-4C3C-8840-B8F2E2270D79}" type="presParOf" srcId="{410B75EC-7999-4EBD-B49A-86C9F5362070}" destId="{6585322F-CB03-4B74-88FC-E82916355CE5}" srcOrd="1" destOrd="0" presId="urn:microsoft.com/office/officeart/2005/8/layout/pyramid2"/>
    <dgm:cxn modelId="{D27442F3-96BF-4E29-A067-456838635369}" type="presParOf" srcId="{6585322F-CB03-4B74-88FC-E82916355CE5}" destId="{E3D3A836-1103-4D1A-8D4D-3CD7955A5210}" srcOrd="0" destOrd="0" presId="urn:microsoft.com/office/officeart/2005/8/layout/pyramid2"/>
    <dgm:cxn modelId="{DD1B2E22-3DBD-42AB-8582-85E6389BE56D}" type="presParOf" srcId="{6585322F-CB03-4B74-88FC-E82916355CE5}" destId="{AC8BA6B6-ABDF-4E3E-A9E8-C8FB6F71F88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134E1B-824C-42D1-833B-4C1B447B8BD8}" type="doc">
      <dgm:prSet loTypeId="urn:microsoft.com/office/officeart/2005/8/layout/process4" loCatId="process" qsTypeId="urn:microsoft.com/office/officeart/2005/8/quickstyle/simple5" qsCatId="simple" csTypeId="urn:microsoft.com/office/officeart/2005/8/colors/accent2_2" csCatId="accent2"/>
      <dgm:spPr/>
      <dgm:t>
        <a:bodyPr/>
        <a:lstStyle/>
        <a:p>
          <a:endParaRPr lang="en-US"/>
        </a:p>
      </dgm:t>
    </dgm:pt>
    <dgm:pt modelId="{58E023A8-0702-488F-8013-E18F7AAA98EF}">
      <dgm:prSet/>
      <dgm:spPr/>
      <dgm:t>
        <a:bodyPr/>
        <a:lstStyle/>
        <a:p>
          <a:r>
            <a:rPr lang="ru-RU" dirty="0"/>
            <a:t>Тек </a:t>
          </a:r>
          <a:r>
            <a:rPr lang="ru-RU" dirty="0" err="1"/>
            <a:t>экспериментте</a:t>
          </a:r>
          <a:r>
            <a:rPr lang="ru-RU" dirty="0"/>
            <a:t> </a:t>
          </a:r>
          <a:r>
            <a:rPr lang="ru-RU" dirty="0" err="1"/>
            <a:t>ғана</a:t>
          </a:r>
          <a:r>
            <a:rPr lang="ru-RU" dirty="0"/>
            <a:t> </a:t>
          </a:r>
          <a:r>
            <a:rPr lang="ru-RU" dirty="0" err="1"/>
            <a:t>қолданылатын</a:t>
          </a:r>
          <a:r>
            <a:rPr lang="ru-RU" dirty="0"/>
            <a:t> </a:t>
          </a:r>
          <a:r>
            <a:rPr lang="ru-RU" dirty="0" err="1"/>
            <a:t>ішінара</a:t>
          </a:r>
          <a:r>
            <a:rPr lang="ru-RU" dirty="0"/>
            <a:t> </a:t>
          </a:r>
          <a:r>
            <a:rPr lang="ru-RU" dirty="0" err="1"/>
            <a:t>имплантацияланатын</a:t>
          </a:r>
          <a:r>
            <a:rPr lang="ru-RU" dirty="0"/>
            <a:t> </a:t>
          </a:r>
          <a:r>
            <a:rPr lang="ru-RU" b="1" i="1" dirty="0" err="1"/>
            <a:t>жасанды</a:t>
          </a:r>
          <a:r>
            <a:rPr lang="ru-RU" b="1" i="1" dirty="0"/>
            <a:t> м</a:t>
          </a:r>
          <a:r>
            <a:rPr lang="kk-KZ" b="1" i="1" dirty="0"/>
            <a:t>үшеге</a:t>
          </a:r>
          <a:r>
            <a:rPr lang="ru-RU" dirty="0"/>
            <a:t> </a:t>
          </a:r>
          <a:r>
            <a:rPr lang="ru-RU" dirty="0" err="1"/>
            <a:t>мысалы</a:t>
          </a:r>
          <a:r>
            <a:rPr lang="ru-RU" dirty="0"/>
            <a:t> </a:t>
          </a:r>
          <a:r>
            <a:rPr lang="ru-RU" dirty="0" err="1"/>
            <a:t>сыртқы</a:t>
          </a:r>
          <a:r>
            <a:rPr lang="ru-RU" dirty="0"/>
            <a:t> </a:t>
          </a:r>
          <a:r>
            <a:rPr lang="ru-RU" dirty="0" err="1"/>
            <a:t>жетегі</a:t>
          </a:r>
          <a:r>
            <a:rPr lang="ru-RU" dirty="0"/>
            <a:t> бар </a:t>
          </a:r>
          <a:r>
            <a:rPr lang="ru-RU" dirty="0" err="1"/>
            <a:t>жасанды</a:t>
          </a:r>
          <a:r>
            <a:rPr lang="ru-RU" dirty="0"/>
            <a:t> </a:t>
          </a:r>
          <a:r>
            <a:rPr lang="ru-RU" dirty="0" err="1"/>
            <a:t>жүрек</a:t>
          </a:r>
          <a:r>
            <a:rPr lang="ru-RU" dirty="0"/>
            <a:t> </a:t>
          </a:r>
          <a:r>
            <a:rPr lang="ru-RU" dirty="0" err="1"/>
            <a:t>болуы</a:t>
          </a:r>
          <a:r>
            <a:rPr lang="ru-RU" dirty="0"/>
            <a:t> </a:t>
          </a:r>
          <a:r>
            <a:rPr lang="ru-RU" dirty="0" err="1"/>
            <a:t>мүмкін</a:t>
          </a:r>
          <a:r>
            <a:rPr lang="ru-RU" dirty="0"/>
            <a:t>. </a:t>
          </a:r>
          <a:r>
            <a:rPr lang="ru-RU" dirty="0" err="1"/>
            <a:t>Бұл</a:t>
          </a:r>
          <a:r>
            <a:rPr lang="ru-RU" dirty="0"/>
            <a:t> </a:t>
          </a:r>
          <a:r>
            <a:rPr lang="ru-RU" dirty="0" err="1"/>
            <a:t>жүйеде</a:t>
          </a:r>
          <a:r>
            <a:rPr lang="ru-RU" dirty="0"/>
            <a:t> </a:t>
          </a:r>
          <a:r>
            <a:rPr lang="ru-RU" dirty="0" err="1"/>
            <a:t>қан</a:t>
          </a:r>
          <a:r>
            <a:rPr lang="ru-RU" dirty="0"/>
            <a:t> </a:t>
          </a:r>
          <a:r>
            <a:rPr lang="ru-RU" dirty="0" err="1"/>
            <a:t>айдауға</a:t>
          </a:r>
          <a:r>
            <a:rPr lang="ru-RU" dirty="0"/>
            <a:t> </a:t>
          </a:r>
          <a:r>
            <a:rPr lang="ru-RU" dirty="0" err="1"/>
            <a:t>арналған</a:t>
          </a:r>
          <a:r>
            <a:rPr lang="ru-RU" dirty="0"/>
            <a:t> </a:t>
          </a:r>
          <a:r>
            <a:rPr lang="ru-RU" dirty="0" err="1"/>
            <a:t>сорғы</a:t>
          </a:r>
          <a:r>
            <a:rPr lang="ru-RU" dirty="0"/>
            <a:t> </a:t>
          </a:r>
          <a:r>
            <a:rPr lang="ru-RU" dirty="0" err="1"/>
            <a:t>кеуде</a:t>
          </a:r>
          <a:r>
            <a:rPr lang="ru-RU" dirty="0"/>
            <a:t> </a:t>
          </a:r>
          <a:r>
            <a:rPr lang="ru-RU" dirty="0" err="1"/>
            <a:t>қуысының</a:t>
          </a:r>
          <a:r>
            <a:rPr lang="ru-RU" dirty="0"/>
            <a:t> </a:t>
          </a:r>
          <a:r>
            <a:rPr lang="ru-RU" dirty="0" err="1"/>
            <a:t>ішінде</a:t>
          </a:r>
          <a:r>
            <a:rPr lang="ru-RU" dirty="0"/>
            <a:t>, </a:t>
          </a:r>
          <a:r>
            <a:rPr lang="ru-RU" dirty="0" err="1"/>
            <a:t>әдетте</a:t>
          </a:r>
          <a:r>
            <a:rPr lang="ru-RU" dirty="0"/>
            <a:t>, перикард </a:t>
          </a:r>
          <a:r>
            <a:rPr lang="ru-RU" dirty="0" err="1"/>
            <a:t>шегінде</a:t>
          </a:r>
          <a:r>
            <a:rPr lang="ru-RU" dirty="0"/>
            <a:t> </a:t>
          </a:r>
          <a:r>
            <a:rPr lang="ru-RU" dirty="0" err="1"/>
            <a:t>орналасады</a:t>
          </a:r>
          <a:r>
            <a:rPr lang="ru-RU" dirty="0"/>
            <a:t>; шланг </a:t>
          </a:r>
          <a:r>
            <a:rPr lang="ru-RU" dirty="0" err="1"/>
            <a:t>жүйесі</a:t>
          </a:r>
          <a:r>
            <a:rPr lang="ru-RU" dirty="0"/>
            <a:t> </a:t>
          </a:r>
          <a:r>
            <a:rPr lang="ru-RU" dirty="0" err="1"/>
            <a:t>сорғы</a:t>
          </a:r>
          <a:r>
            <a:rPr lang="ru-RU" dirty="0"/>
            <a:t> </a:t>
          </a:r>
          <a:r>
            <a:rPr lang="ru-RU" dirty="0" err="1"/>
            <a:t>көбінесе</a:t>
          </a:r>
          <a:r>
            <a:rPr lang="ru-RU" dirty="0"/>
            <a:t> </a:t>
          </a:r>
          <a:r>
            <a:rPr lang="ru-RU" dirty="0" err="1"/>
            <a:t>пневматикалық</a:t>
          </a:r>
          <a:r>
            <a:rPr lang="ru-RU" dirty="0"/>
            <a:t> </a:t>
          </a:r>
          <a:r>
            <a:rPr lang="ru-RU" dirty="0" err="1"/>
            <a:t>жетекпен</a:t>
          </a:r>
          <a:r>
            <a:rPr lang="ru-RU" dirty="0"/>
            <a:t> </a:t>
          </a:r>
          <a:r>
            <a:rPr lang="ru-RU" dirty="0" err="1"/>
            <a:t>және</a:t>
          </a:r>
          <a:r>
            <a:rPr lang="ru-RU" dirty="0"/>
            <a:t> </a:t>
          </a:r>
          <a:r>
            <a:rPr lang="ru-RU" dirty="0" err="1"/>
            <a:t>аспаптар</a:t>
          </a:r>
          <a:r>
            <a:rPr lang="ru-RU" dirty="0"/>
            <a:t> </a:t>
          </a:r>
          <a:r>
            <a:rPr lang="ru-RU" dirty="0" err="1"/>
            <a:t>кешенін</a:t>
          </a:r>
          <a:r>
            <a:rPr lang="ru-RU" dirty="0"/>
            <a:t> </a:t>
          </a:r>
          <a:r>
            <a:rPr lang="ru-RU" dirty="0" err="1"/>
            <a:t>басқарумен</a:t>
          </a:r>
          <a:r>
            <a:rPr lang="ru-RU" dirty="0"/>
            <a:t> </a:t>
          </a:r>
          <a:r>
            <a:rPr lang="ru-RU" dirty="0" err="1"/>
            <a:t>байланысты</a:t>
          </a:r>
          <a:endParaRPr lang="en-US" dirty="0"/>
        </a:p>
      </dgm:t>
    </dgm:pt>
    <dgm:pt modelId="{17591A4B-4315-48DD-99BD-E6E6EE66DA62}" type="parTrans" cxnId="{5394B42F-784C-4FC7-8473-5C43C56B05A1}">
      <dgm:prSet/>
      <dgm:spPr/>
      <dgm:t>
        <a:bodyPr/>
        <a:lstStyle/>
        <a:p>
          <a:endParaRPr lang="en-US"/>
        </a:p>
      </dgm:t>
    </dgm:pt>
    <dgm:pt modelId="{92AFA97D-0730-4DE7-A29D-CAD6AEDBC263}" type="sibTrans" cxnId="{5394B42F-784C-4FC7-8473-5C43C56B05A1}">
      <dgm:prSet/>
      <dgm:spPr/>
      <dgm:t>
        <a:bodyPr/>
        <a:lstStyle/>
        <a:p>
          <a:endParaRPr lang="en-US"/>
        </a:p>
      </dgm:t>
    </dgm:pt>
    <dgm:pt modelId="{6D481064-5D2A-48EF-83DF-EE451EFF78A0}">
      <dgm:prSet/>
      <dgm:spPr/>
      <dgm:t>
        <a:bodyPr/>
        <a:lstStyle/>
        <a:p>
          <a:r>
            <a:rPr lang="ru-RU"/>
            <a:t>Толығымен имплантацияланатын </a:t>
          </a:r>
          <a:r>
            <a:rPr lang="ru-RU" b="1" i="1"/>
            <a:t>жасанды м</a:t>
          </a:r>
          <a:r>
            <a:rPr lang="kk-KZ" b="1" i="1"/>
            <a:t>үшеге</a:t>
          </a:r>
          <a:r>
            <a:rPr lang="ru-RU"/>
            <a:t>барлық компоненттер   ағзаның ішінде орналасқан құрылғы. мұның мысалы-электрокардиостимуляторлар мен жасанды жүрек, барлық тораптар (қан сорғылары, жетек, оны басқару жүйесі, қуат көзі) ағзаның ішіне қондырылады.</a:t>
          </a:r>
          <a:endParaRPr lang="en-US"/>
        </a:p>
      </dgm:t>
    </dgm:pt>
    <dgm:pt modelId="{CE363FE5-5905-4A5B-B27E-576065E8B47E}" type="parTrans" cxnId="{258ED3BD-80CC-43AC-ABAF-53166B8C2485}">
      <dgm:prSet/>
      <dgm:spPr/>
      <dgm:t>
        <a:bodyPr/>
        <a:lstStyle/>
        <a:p>
          <a:endParaRPr lang="en-US"/>
        </a:p>
      </dgm:t>
    </dgm:pt>
    <dgm:pt modelId="{79115157-EAE9-4AE6-AB98-ED3A558543DE}" type="sibTrans" cxnId="{258ED3BD-80CC-43AC-ABAF-53166B8C2485}">
      <dgm:prSet/>
      <dgm:spPr/>
      <dgm:t>
        <a:bodyPr/>
        <a:lstStyle/>
        <a:p>
          <a:endParaRPr lang="en-US"/>
        </a:p>
      </dgm:t>
    </dgm:pt>
    <dgm:pt modelId="{91A83A07-30D1-46C8-92CA-DF580B542242}" type="pres">
      <dgm:prSet presAssocID="{94134E1B-824C-42D1-833B-4C1B447B8BD8}" presName="Name0" presStyleCnt="0">
        <dgm:presLayoutVars>
          <dgm:dir/>
          <dgm:animLvl val="lvl"/>
          <dgm:resizeHandles val="exact"/>
        </dgm:presLayoutVars>
      </dgm:prSet>
      <dgm:spPr/>
    </dgm:pt>
    <dgm:pt modelId="{60A8B00F-369A-4B23-A9FA-066E78C67E06}" type="pres">
      <dgm:prSet presAssocID="{6D481064-5D2A-48EF-83DF-EE451EFF78A0}" presName="boxAndChildren" presStyleCnt="0"/>
      <dgm:spPr/>
    </dgm:pt>
    <dgm:pt modelId="{B32340FA-4627-41BA-BC41-857769581C99}" type="pres">
      <dgm:prSet presAssocID="{6D481064-5D2A-48EF-83DF-EE451EFF78A0}" presName="parentTextBox" presStyleLbl="node1" presStyleIdx="0" presStyleCnt="2"/>
      <dgm:spPr/>
    </dgm:pt>
    <dgm:pt modelId="{DE464347-AB8B-437D-96CC-31910927524F}" type="pres">
      <dgm:prSet presAssocID="{92AFA97D-0730-4DE7-A29D-CAD6AEDBC263}" presName="sp" presStyleCnt="0"/>
      <dgm:spPr/>
    </dgm:pt>
    <dgm:pt modelId="{0A12CA0D-5A85-421E-95C6-EB479BEC28F4}" type="pres">
      <dgm:prSet presAssocID="{58E023A8-0702-488F-8013-E18F7AAA98EF}" presName="arrowAndChildren" presStyleCnt="0"/>
      <dgm:spPr/>
    </dgm:pt>
    <dgm:pt modelId="{D6E65C45-CE2F-4D14-A8AF-0970248B5FF6}" type="pres">
      <dgm:prSet presAssocID="{58E023A8-0702-488F-8013-E18F7AAA98EF}" presName="parentTextArrow" presStyleLbl="node1" presStyleIdx="1" presStyleCnt="2"/>
      <dgm:spPr/>
    </dgm:pt>
  </dgm:ptLst>
  <dgm:cxnLst>
    <dgm:cxn modelId="{5394B42F-784C-4FC7-8473-5C43C56B05A1}" srcId="{94134E1B-824C-42D1-833B-4C1B447B8BD8}" destId="{58E023A8-0702-488F-8013-E18F7AAA98EF}" srcOrd="0" destOrd="0" parTransId="{17591A4B-4315-48DD-99BD-E6E6EE66DA62}" sibTransId="{92AFA97D-0730-4DE7-A29D-CAD6AEDBC263}"/>
    <dgm:cxn modelId="{EAE03C4E-0400-4C60-925E-6E19E2935175}" type="presOf" srcId="{6D481064-5D2A-48EF-83DF-EE451EFF78A0}" destId="{B32340FA-4627-41BA-BC41-857769581C99}" srcOrd="0" destOrd="0" presId="urn:microsoft.com/office/officeart/2005/8/layout/process4"/>
    <dgm:cxn modelId="{35367799-C04A-4BF8-93FE-73A8BDCFCAB4}" type="presOf" srcId="{94134E1B-824C-42D1-833B-4C1B447B8BD8}" destId="{91A83A07-30D1-46C8-92CA-DF580B542242}" srcOrd="0" destOrd="0" presId="urn:microsoft.com/office/officeart/2005/8/layout/process4"/>
    <dgm:cxn modelId="{258ED3BD-80CC-43AC-ABAF-53166B8C2485}" srcId="{94134E1B-824C-42D1-833B-4C1B447B8BD8}" destId="{6D481064-5D2A-48EF-83DF-EE451EFF78A0}" srcOrd="1" destOrd="0" parTransId="{CE363FE5-5905-4A5B-B27E-576065E8B47E}" sibTransId="{79115157-EAE9-4AE6-AB98-ED3A558543DE}"/>
    <dgm:cxn modelId="{E30217F5-89B5-49C6-A755-F77DF0E3D1EF}" type="presOf" srcId="{58E023A8-0702-488F-8013-E18F7AAA98EF}" destId="{D6E65C45-CE2F-4D14-A8AF-0970248B5FF6}" srcOrd="0" destOrd="0" presId="urn:microsoft.com/office/officeart/2005/8/layout/process4"/>
    <dgm:cxn modelId="{5EA957CE-0871-48B6-9D1E-EF750604368C}" type="presParOf" srcId="{91A83A07-30D1-46C8-92CA-DF580B542242}" destId="{60A8B00F-369A-4B23-A9FA-066E78C67E06}" srcOrd="0" destOrd="0" presId="urn:microsoft.com/office/officeart/2005/8/layout/process4"/>
    <dgm:cxn modelId="{E032D761-B1BC-4329-A25B-34A11AC82BBC}" type="presParOf" srcId="{60A8B00F-369A-4B23-A9FA-066E78C67E06}" destId="{B32340FA-4627-41BA-BC41-857769581C99}" srcOrd="0" destOrd="0" presId="urn:microsoft.com/office/officeart/2005/8/layout/process4"/>
    <dgm:cxn modelId="{9757D1DF-23DE-4FC5-9ECD-3F5B221281FC}" type="presParOf" srcId="{91A83A07-30D1-46C8-92CA-DF580B542242}" destId="{DE464347-AB8B-437D-96CC-31910927524F}" srcOrd="1" destOrd="0" presId="urn:microsoft.com/office/officeart/2005/8/layout/process4"/>
    <dgm:cxn modelId="{DD6E469C-0147-462D-BE2D-E543185BA34F}" type="presParOf" srcId="{91A83A07-30D1-46C8-92CA-DF580B542242}" destId="{0A12CA0D-5A85-421E-95C6-EB479BEC28F4}" srcOrd="2" destOrd="0" presId="urn:microsoft.com/office/officeart/2005/8/layout/process4"/>
    <dgm:cxn modelId="{170D4A7E-8531-40DE-9804-D1A47E16A8E2}" type="presParOf" srcId="{0A12CA0D-5A85-421E-95C6-EB479BEC28F4}" destId="{D6E65C45-CE2F-4D14-A8AF-0970248B5FF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0A129-8EB0-4BDF-A377-992707568B4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BD1A811-11F7-4148-AAD0-669522A75A53}">
      <dgm:prSet/>
      <dgm:spPr/>
      <dgm:t>
        <a:bodyPr/>
        <a:lstStyle/>
        <a:p>
          <a:r>
            <a:rPr lang="ru-RU" i="1"/>
            <a:t>Қызмет ету уакытына байланысты жасанды мүшелер бөлінеді:</a:t>
          </a:r>
          <a:endParaRPr lang="en-US"/>
        </a:p>
      </dgm:t>
    </dgm:pt>
    <dgm:pt modelId="{0328CF8A-D50F-497C-A25D-65E5861B0570}" type="parTrans" cxnId="{3DB84412-A1F6-440F-B80E-32FB6BB98E14}">
      <dgm:prSet/>
      <dgm:spPr/>
      <dgm:t>
        <a:bodyPr/>
        <a:lstStyle/>
        <a:p>
          <a:endParaRPr lang="en-US"/>
        </a:p>
      </dgm:t>
    </dgm:pt>
    <dgm:pt modelId="{12CB1661-5616-422C-AF0E-E9A901695AB8}" type="sibTrans" cxnId="{3DB84412-A1F6-440F-B80E-32FB6BB98E14}">
      <dgm:prSet/>
      <dgm:spPr/>
      <dgm:t>
        <a:bodyPr/>
        <a:lstStyle/>
        <a:p>
          <a:endParaRPr lang="en-US"/>
        </a:p>
      </dgm:t>
    </dgm:pt>
    <dgm:pt modelId="{70E7FFD0-8A7B-40DB-A2A6-F7064C2C0312}">
      <dgm:prSet/>
      <dgm:spPr/>
      <dgm:t>
        <a:bodyPr/>
        <a:lstStyle/>
        <a:p>
          <a:r>
            <a:rPr lang="ru-RU"/>
            <a:t>Ағзаның тіршілік әрекетін үздіксіз жұмыс істеу кезінде ғана қолдайтын аппараттар(мысалы., жасанды жүрек)</a:t>
          </a:r>
          <a:endParaRPr lang="en-US"/>
        </a:p>
      </dgm:t>
    </dgm:pt>
    <dgm:pt modelId="{53F4EC22-A750-4CAF-886C-FDEE7C7DD3F2}" type="parTrans" cxnId="{47829781-9BF7-4D7E-9FAD-D0902434C388}">
      <dgm:prSet/>
      <dgm:spPr/>
      <dgm:t>
        <a:bodyPr/>
        <a:lstStyle/>
        <a:p>
          <a:endParaRPr lang="en-US"/>
        </a:p>
      </dgm:t>
    </dgm:pt>
    <dgm:pt modelId="{E73CC0EC-B8B8-4ACD-8F8D-5E2F642AC616}" type="sibTrans" cxnId="{47829781-9BF7-4D7E-9FAD-D0902434C388}">
      <dgm:prSet/>
      <dgm:spPr/>
      <dgm:t>
        <a:bodyPr/>
        <a:lstStyle/>
        <a:p>
          <a:endParaRPr lang="en-US"/>
        </a:p>
      </dgm:t>
    </dgm:pt>
    <dgm:pt modelId="{C5922088-6EC3-4BF6-A476-0693B8EEE266}">
      <dgm:prSet/>
      <dgm:spPr/>
      <dgm:t>
        <a:bodyPr/>
        <a:lstStyle/>
        <a:p>
          <a:r>
            <a:rPr lang="ru-RU"/>
            <a:t>Ағзаның тыныс-тіршілігін үзуші(дискретті) қосу кезінде қамтамасыз ететін Аппарат (мысалы., жасанды бүйрек)</a:t>
          </a:r>
          <a:endParaRPr lang="en-US"/>
        </a:p>
      </dgm:t>
    </dgm:pt>
    <dgm:pt modelId="{FAF4348D-124D-42AF-BDD9-D93CC4683776}" type="parTrans" cxnId="{DA14D859-DEA9-4842-9313-9F09D221F906}">
      <dgm:prSet/>
      <dgm:spPr/>
      <dgm:t>
        <a:bodyPr/>
        <a:lstStyle/>
        <a:p>
          <a:endParaRPr lang="en-US"/>
        </a:p>
      </dgm:t>
    </dgm:pt>
    <dgm:pt modelId="{6B8AF9AA-D95F-4164-A437-1727F0E84A8D}" type="sibTrans" cxnId="{DA14D859-DEA9-4842-9313-9F09D221F906}">
      <dgm:prSet/>
      <dgm:spPr/>
      <dgm:t>
        <a:bodyPr/>
        <a:lstStyle/>
        <a:p>
          <a:endParaRPr lang="en-US"/>
        </a:p>
      </dgm:t>
    </dgm:pt>
    <dgm:pt modelId="{286072C6-83EA-4EAD-9784-266A6A2E1D2F}" type="pres">
      <dgm:prSet presAssocID="{36A0A129-8EB0-4BDF-A377-992707568B49}" presName="linear" presStyleCnt="0">
        <dgm:presLayoutVars>
          <dgm:animLvl val="lvl"/>
          <dgm:resizeHandles val="exact"/>
        </dgm:presLayoutVars>
      </dgm:prSet>
      <dgm:spPr/>
    </dgm:pt>
    <dgm:pt modelId="{3E68BE6E-E4C0-4242-B44B-1A0C023B9717}" type="pres">
      <dgm:prSet presAssocID="{9BD1A811-11F7-4148-AAD0-669522A75A53}" presName="parentText" presStyleLbl="node1" presStyleIdx="0" presStyleCnt="3" custScaleX="98605" custScaleY="146531">
        <dgm:presLayoutVars>
          <dgm:chMax val="0"/>
          <dgm:bulletEnabled val="1"/>
        </dgm:presLayoutVars>
      </dgm:prSet>
      <dgm:spPr/>
    </dgm:pt>
    <dgm:pt modelId="{649FEB68-63BD-4FFD-AC33-BEBC546EDFF7}" type="pres">
      <dgm:prSet presAssocID="{12CB1661-5616-422C-AF0E-E9A901695AB8}" presName="spacer" presStyleCnt="0"/>
      <dgm:spPr/>
    </dgm:pt>
    <dgm:pt modelId="{CC13FAF0-8E2B-4C29-A117-806C50B38301}" type="pres">
      <dgm:prSet presAssocID="{70E7FFD0-8A7B-40DB-A2A6-F7064C2C0312}" presName="parentText" presStyleLbl="node1" presStyleIdx="1" presStyleCnt="3">
        <dgm:presLayoutVars>
          <dgm:chMax val="0"/>
          <dgm:bulletEnabled val="1"/>
        </dgm:presLayoutVars>
      </dgm:prSet>
      <dgm:spPr/>
    </dgm:pt>
    <dgm:pt modelId="{400624F6-E979-4A80-842C-3494DD2CF9AB}" type="pres">
      <dgm:prSet presAssocID="{E73CC0EC-B8B8-4ACD-8F8D-5E2F642AC616}" presName="spacer" presStyleCnt="0"/>
      <dgm:spPr/>
    </dgm:pt>
    <dgm:pt modelId="{596A1BAA-9B99-418C-8730-64D36879E91F}" type="pres">
      <dgm:prSet presAssocID="{C5922088-6EC3-4BF6-A476-0693B8EEE266}" presName="parentText" presStyleLbl="node1" presStyleIdx="2" presStyleCnt="3">
        <dgm:presLayoutVars>
          <dgm:chMax val="0"/>
          <dgm:bulletEnabled val="1"/>
        </dgm:presLayoutVars>
      </dgm:prSet>
      <dgm:spPr/>
    </dgm:pt>
  </dgm:ptLst>
  <dgm:cxnLst>
    <dgm:cxn modelId="{3DB84412-A1F6-440F-B80E-32FB6BB98E14}" srcId="{36A0A129-8EB0-4BDF-A377-992707568B49}" destId="{9BD1A811-11F7-4148-AAD0-669522A75A53}" srcOrd="0" destOrd="0" parTransId="{0328CF8A-D50F-497C-A25D-65E5861B0570}" sibTransId="{12CB1661-5616-422C-AF0E-E9A901695AB8}"/>
    <dgm:cxn modelId="{00E1E73F-512F-44DA-B74E-53270F01BF7D}" type="presOf" srcId="{9BD1A811-11F7-4148-AAD0-669522A75A53}" destId="{3E68BE6E-E4C0-4242-B44B-1A0C023B9717}" srcOrd="0" destOrd="0" presId="urn:microsoft.com/office/officeart/2005/8/layout/vList2"/>
    <dgm:cxn modelId="{6538EC4B-D2FE-4DC7-AB7A-01183FC722B1}" type="presOf" srcId="{C5922088-6EC3-4BF6-A476-0693B8EEE266}" destId="{596A1BAA-9B99-418C-8730-64D36879E91F}" srcOrd="0" destOrd="0" presId="urn:microsoft.com/office/officeart/2005/8/layout/vList2"/>
    <dgm:cxn modelId="{DA14D859-DEA9-4842-9313-9F09D221F906}" srcId="{36A0A129-8EB0-4BDF-A377-992707568B49}" destId="{C5922088-6EC3-4BF6-A476-0693B8EEE266}" srcOrd="2" destOrd="0" parTransId="{FAF4348D-124D-42AF-BDD9-D93CC4683776}" sibTransId="{6B8AF9AA-D95F-4164-A437-1727F0E84A8D}"/>
    <dgm:cxn modelId="{47829781-9BF7-4D7E-9FAD-D0902434C388}" srcId="{36A0A129-8EB0-4BDF-A377-992707568B49}" destId="{70E7FFD0-8A7B-40DB-A2A6-F7064C2C0312}" srcOrd="1" destOrd="0" parTransId="{53F4EC22-A750-4CAF-886C-FDEE7C7DD3F2}" sibTransId="{E73CC0EC-B8B8-4ACD-8F8D-5E2F642AC616}"/>
    <dgm:cxn modelId="{600A9A87-1A3C-4ADC-BD27-7997F3C29320}" type="presOf" srcId="{70E7FFD0-8A7B-40DB-A2A6-F7064C2C0312}" destId="{CC13FAF0-8E2B-4C29-A117-806C50B38301}" srcOrd="0" destOrd="0" presId="urn:microsoft.com/office/officeart/2005/8/layout/vList2"/>
    <dgm:cxn modelId="{E0D634E9-B65B-4A2D-91D6-79D2F94359FD}" type="presOf" srcId="{36A0A129-8EB0-4BDF-A377-992707568B49}" destId="{286072C6-83EA-4EAD-9784-266A6A2E1D2F}" srcOrd="0" destOrd="0" presId="urn:microsoft.com/office/officeart/2005/8/layout/vList2"/>
    <dgm:cxn modelId="{051D8D54-329F-412A-9927-261ADB0A98B9}" type="presParOf" srcId="{286072C6-83EA-4EAD-9784-266A6A2E1D2F}" destId="{3E68BE6E-E4C0-4242-B44B-1A0C023B9717}" srcOrd="0" destOrd="0" presId="urn:microsoft.com/office/officeart/2005/8/layout/vList2"/>
    <dgm:cxn modelId="{20FAB300-7E7F-4B64-AAA4-C5DEFFD4FAB4}" type="presParOf" srcId="{286072C6-83EA-4EAD-9784-266A6A2E1D2F}" destId="{649FEB68-63BD-4FFD-AC33-BEBC546EDFF7}" srcOrd="1" destOrd="0" presId="urn:microsoft.com/office/officeart/2005/8/layout/vList2"/>
    <dgm:cxn modelId="{3BA61266-E0ED-4CCA-B8E3-4992E3D4D2CE}" type="presParOf" srcId="{286072C6-83EA-4EAD-9784-266A6A2E1D2F}" destId="{CC13FAF0-8E2B-4C29-A117-806C50B38301}" srcOrd="2" destOrd="0" presId="urn:microsoft.com/office/officeart/2005/8/layout/vList2"/>
    <dgm:cxn modelId="{D99E41B2-7B7F-4E0B-AB28-61F97E303A4D}" type="presParOf" srcId="{286072C6-83EA-4EAD-9784-266A6A2E1D2F}" destId="{400624F6-E979-4A80-842C-3494DD2CF9AB}" srcOrd="3" destOrd="0" presId="urn:microsoft.com/office/officeart/2005/8/layout/vList2"/>
    <dgm:cxn modelId="{DE2A16C4-0575-4C3D-BB56-43677B72DC2A}" type="presParOf" srcId="{286072C6-83EA-4EAD-9784-266A6A2E1D2F}" destId="{596A1BAA-9B99-418C-8730-64D36879E91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ABD56B-A9C8-49FA-B866-1711C0F5468D}"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ru-KZ"/>
        </a:p>
      </dgm:t>
    </dgm:pt>
    <dgm:pt modelId="{B9EADF82-0CF8-4F60-B1C7-2B9AAD8F6025}">
      <dgm:prSet/>
      <dgm:spPr/>
      <dgm:t>
        <a:bodyPr/>
        <a:lstStyle/>
        <a:p>
          <a:endParaRPr lang="ru-KZ"/>
        </a:p>
      </dgm:t>
    </dgm:pt>
    <dgm:pt modelId="{55E04EC1-8AAA-4318-9C09-51731AC1AB07}" type="parTrans" cxnId="{6A8C24FF-9CBA-4456-A4A2-B0536CF844C1}">
      <dgm:prSet/>
      <dgm:spPr/>
      <dgm:t>
        <a:bodyPr/>
        <a:lstStyle/>
        <a:p>
          <a:endParaRPr lang="ru-KZ"/>
        </a:p>
      </dgm:t>
    </dgm:pt>
    <dgm:pt modelId="{D3684506-ED24-4607-A528-E2FD1989E85D}" type="sibTrans" cxnId="{6A8C24FF-9CBA-4456-A4A2-B0536CF844C1}">
      <dgm:prSet/>
      <dgm:spPr/>
      <dgm:t>
        <a:bodyPr/>
        <a:lstStyle/>
        <a:p>
          <a:endParaRPr lang="ru-KZ"/>
        </a:p>
      </dgm:t>
    </dgm:pt>
    <dgm:pt modelId="{EC807B56-22D2-4A3E-872E-5CE6148C5D20}">
      <dgm:prSet/>
      <dgm:spPr/>
      <dgm:t>
        <a:bodyPr/>
        <a:lstStyle/>
        <a:p>
          <a:r>
            <a:rPr lang="ru-RU"/>
            <a:t>Жасанды органдар проблемасында ағзаның ұлпалары мен сұйық ортасымен тікелей жанасатын аппараттардың тораптары дайындалатын материалдарды таңдау үлкен маңызға ие. Бұл материалдардың барлығы биологиялық инертті, яғни қоршаған тіндердің қабыну реакциясын туындатпайтын, өз бетінен уытты химиялық заттарды және т. б. шығармайтын болуы тиіс.</a:t>
          </a:r>
          <a:endParaRPr lang="ru-KZ"/>
        </a:p>
      </dgm:t>
    </dgm:pt>
    <dgm:pt modelId="{209F1860-A63F-4426-90CC-A5FB50BF6F32}" type="parTrans" cxnId="{1F7925F3-2FE8-4CAC-A9DC-BEAF6B75E0BF}">
      <dgm:prSet/>
      <dgm:spPr/>
      <dgm:t>
        <a:bodyPr/>
        <a:lstStyle/>
        <a:p>
          <a:endParaRPr lang="ru-KZ"/>
        </a:p>
      </dgm:t>
    </dgm:pt>
    <dgm:pt modelId="{5F9432CF-9544-416D-9FA4-5B0097FD2606}" type="sibTrans" cxnId="{1F7925F3-2FE8-4CAC-A9DC-BEAF6B75E0BF}">
      <dgm:prSet/>
      <dgm:spPr/>
      <dgm:t>
        <a:bodyPr/>
        <a:lstStyle/>
        <a:p>
          <a:endParaRPr lang="ru-KZ"/>
        </a:p>
      </dgm:t>
    </dgm:pt>
    <dgm:pt modelId="{8721C076-7102-4059-88BD-A9F878B6F6C2}" type="pres">
      <dgm:prSet presAssocID="{91ABD56B-A9C8-49FA-B866-1711C0F5468D}" presName="linearFlow" presStyleCnt="0">
        <dgm:presLayoutVars>
          <dgm:dir/>
          <dgm:animLvl val="lvl"/>
          <dgm:resizeHandles val="exact"/>
        </dgm:presLayoutVars>
      </dgm:prSet>
      <dgm:spPr/>
    </dgm:pt>
    <dgm:pt modelId="{71C1BF41-521D-4CE6-B049-DF44E299FD65}" type="pres">
      <dgm:prSet presAssocID="{B9EADF82-0CF8-4F60-B1C7-2B9AAD8F6025}" presName="composite" presStyleCnt="0"/>
      <dgm:spPr/>
    </dgm:pt>
    <dgm:pt modelId="{38AE29D1-89CB-47D1-B465-021063E43AF1}" type="pres">
      <dgm:prSet presAssocID="{B9EADF82-0CF8-4F60-B1C7-2B9AAD8F6025}" presName="parentText" presStyleLbl="alignNode1" presStyleIdx="0" presStyleCnt="1">
        <dgm:presLayoutVars>
          <dgm:chMax val="1"/>
          <dgm:bulletEnabled val="1"/>
        </dgm:presLayoutVars>
      </dgm:prSet>
      <dgm:spPr/>
    </dgm:pt>
    <dgm:pt modelId="{E1574DD7-69A7-4F47-92DA-CF063A1A7FE7}" type="pres">
      <dgm:prSet presAssocID="{B9EADF82-0CF8-4F60-B1C7-2B9AAD8F6025}" presName="descendantText" presStyleLbl="alignAcc1" presStyleIdx="0" presStyleCnt="1">
        <dgm:presLayoutVars>
          <dgm:bulletEnabled val="1"/>
        </dgm:presLayoutVars>
      </dgm:prSet>
      <dgm:spPr/>
    </dgm:pt>
  </dgm:ptLst>
  <dgm:cxnLst>
    <dgm:cxn modelId="{81A9910B-1950-43C9-B404-DAFA3A9AFFE8}" type="presOf" srcId="{EC807B56-22D2-4A3E-872E-5CE6148C5D20}" destId="{E1574DD7-69A7-4F47-92DA-CF063A1A7FE7}" srcOrd="0" destOrd="0" presId="urn:microsoft.com/office/officeart/2005/8/layout/chevron2"/>
    <dgm:cxn modelId="{3B5BEC7C-B11D-441B-A0FA-6580C32C97D3}" type="presOf" srcId="{B9EADF82-0CF8-4F60-B1C7-2B9AAD8F6025}" destId="{38AE29D1-89CB-47D1-B465-021063E43AF1}" srcOrd="0" destOrd="0" presId="urn:microsoft.com/office/officeart/2005/8/layout/chevron2"/>
    <dgm:cxn modelId="{E8F835E4-D1E7-40F0-9877-40D872C8E4B4}" type="presOf" srcId="{91ABD56B-A9C8-49FA-B866-1711C0F5468D}" destId="{8721C076-7102-4059-88BD-A9F878B6F6C2}" srcOrd="0" destOrd="0" presId="urn:microsoft.com/office/officeart/2005/8/layout/chevron2"/>
    <dgm:cxn modelId="{1F7925F3-2FE8-4CAC-A9DC-BEAF6B75E0BF}" srcId="{B9EADF82-0CF8-4F60-B1C7-2B9AAD8F6025}" destId="{EC807B56-22D2-4A3E-872E-5CE6148C5D20}" srcOrd="0" destOrd="0" parTransId="{209F1860-A63F-4426-90CC-A5FB50BF6F32}" sibTransId="{5F9432CF-9544-416D-9FA4-5B0097FD2606}"/>
    <dgm:cxn modelId="{6A8C24FF-9CBA-4456-A4A2-B0536CF844C1}" srcId="{91ABD56B-A9C8-49FA-B866-1711C0F5468D}" destId="{B9EADF82-0CF8-4F60-B1C7-2B9AAD8F6025}" srcOrd="0" destOrd="0" parTransId="{55E04EC1-8AAA-4318-9C09-51731AC1AB07}" sibTransId="{D3684506-ED24-4607-A528-E2FD1989E85D}"/>
    <dgm:cxn modelId="{B4C94F8C-8D58-4B6A-B65E-820F95844823}" type="presParOf" srcId="{8721C076-7102-4059-88BD-A9F878B6F6C2}" destId="{71C1BF41-521D-4CE6-B049-DF44E299FD65}" srcOrd="0" destOrd="0" presId="urn:microsoft.com/office/officeart/2005/8/layout/chevron2"/>
    <dgm:cxn modelId="{B3BEA52F-724A-45F4-876F-9117907791F4}" type="presParOf" srcId="{71C1BF41-521D-4CE6-B049-DF44E299FD65}" destId="{38AE29D1-89CB-47D1-B465-021063E43AF1}" srcOrd="0" destOrd="0" presId="urn:microsoft.com/office/officeart/2005/8/layout/chevron2"/>
    <dgm:cxn modelId="{E83EE783-D7A7-495D-A69C-CF2911AC10CC}" type="presParOf" srcId="{71C1BF41-521D-4CE6-B049-DF44E299FD65}" destId="{E1574DD7-69A7-4F47-92DA-CF063A1A7F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CEB007-A576-48FD-BDA2-3B4D5D9737D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KZ"/>
        </a:p>
      </dgm:t>
    </dgm:pt>
    <dgm:pt modelId="{0F3891F8-0010-43FB-A2E9-C059BD8106AE}">
      <dgm:prSet/>
      <dgm:spPr/>
      <dgm:t>
        <a:bodyPr/>
        <a:lstStyle/>
        <a:p>
          <a:r>
            <a:rPr lang="ru-RU" dirty="0" err="1"/>
            <a:t>Көру</a:t>
          </a:r>
          <a:r>
            <a:rPr lang="ru-RU" dirty="0"/>
            <a:t> </a:t>
          </a:r>
          <a:r>
            <a:rPr lang="ru-RU" dirty="0" err="1"/>
            <a:t>мүшелерінің</a:t>
          </a:r>
          <a:r>
            <a:rPr lang="ru-RU" dirty="0"/>
            <a:t> </a:t>
          </a:r>
          <a:r>
            <a:rPr lang="ru-RU" dirty="0" err="1"/>
            <a:t>протездері</a:t>
          </a:r>
          <a:endParaRPr lang="ru-KZ" dirty="0"/>
        </a:p>
      </dgm:t>
    </dgm:pt>
    <dgm:pt modelId="{26D8CC38-3E7E-40FE-8135-AD9338B7DF64}" type="parTrans" cxnId="{B0F17146-728E-41F2-94B3-02D603C62371}">
      <dgm:prSet/>
      <dgm:spPr/>
      <dgm:t>
        <a:bodyPr/>
        <a:lstStyle/>
        <a:p>
          <a:endParaRPr lang="ru-KZ"/>
        </a:p>
      </dgm:t>
    </dgm:pt>
    <dgm:pt modelId="{CC066A90-4AE5-4693-8E20-8833D9217EBF}" type="sibTrans" cxnId="{B0F17146-728E-41F2-94B3-02D603C62371}">
      <dgm:prSet/>
      <dgm:spPr/>
      <dgm:t>
        <a:bodyPr/>
        <a:lstStyle/>
        <a:p>
          <a:endParaRPr lang="ru-KZ"/>
        </a:p>
      </dgm:t>
    </dgm:pt>
    <dgm:pt modelId="{BFED13BE-7EF8-4C8E-96DE-C248D05784CD}">
      <dgm:prSet/>
      <dgm:spPr/>
      <dgm:t>
        <a:bodyPr/>
        <a:lstStyle/>
        <a:p>
          <a:r>
            <a:rPr lang="ru-RU" dirty="0" err="1"/>
            <a:t>Қазіргі</a:t>
          </a:r>
          <a:r>
            <a:rPr lang="ru-RU" dirty="0"/>
            <a:t> </a:t>
          </a:r>
          <a:r>
            <a:rPr lang="ru-RU" dirty="0" err="1"/>
            <a:t>уақытта</a:t>
          </a:r>
          <a:r>
            <a:rPr lang="ru-RU" dirty="0"/>
            <a:t> </a:t>
          </a:r>
          <a:r>
            <a:rPr lang="ru-RU" dirty="0" err="1"/>
            <a:t>көру</a:t>
          </a:r>
          <a:r>
            <a:rPr lang="ru-RU" dirty="0"/>
            <a:t> </a:t>
          </a:r>
          <a:r>
            <a:rPr lang="ru-RU" dirty="0" err="1"/>
            <a:t>қабілетін</a:t>
          </a:r>
          <a:r>
            <a:rPr lang="ru-RU" dirty="0"/>
            <a:t> </a:t>
          </a:r>
          <a:r>
            <a:rPr lang="ru-RU" dirty="0" err="1"/>
            <a:t>қалпына</a:t>
          </a:r>
          <a:r>
            <a:rPr lang="ru-RU" dirty="0"/>
            <a:t> </a:t>
          </a:r>
          <a:r>
            <a:rPr lang="ru-RU" dirty="0" err="1"/>
            <a:t>келтірудің</a:t>
          </a:r>
          <a:r>
            <a:rPr lang="ru-RU" dirty="0"/>
            <a:t> </a:t>
          </a:r>
          <a:r>
            <a:rPr lang="ru-RU" dirty="0" err="1"/>
            <a:t>ең</a:t>
          </a:r>
          <a:r>
            <a:rPr lang="ru-RU" dirty="0"/>
            <a:t> </a:t>
          </a:r>
          <a:r>
            <a:rPr lang="ru-RU" dirty="0" err="1"/>
            <a:t>кең</a:t>
          </a:r>
          <a:r>
            <a:rPr lang="ru-RU" dirty="0"/>
            <a:t> </a:t>
          </a:r>
          <a:r>
            <a:rPr lang="ru-RU" dirty="0" err="1"/>
            <a:t>таралған</a:t>
          </a:r>
          <a:r>
            <a:rPr lang="ru-RU" dirty="0"/>
            <a:t> </a:t>
          </a:r>
          <a:r>
            <a:rPr lang="ru-RU" dirty="0" err="1"/>
            <a:t>әдісі</a:t>
          </a:r>
          <a:r>
            <a:rPr lang="ru-RU" dirty="0"/>
            <a:t> - </a:t>
          </a:r>
          <a:r>
            <a:rPr lang="ru-RU" dirty="0" err="1"/>
            <a:t>жасанды</a:t>
          </a:r>
          <a:r>
            <a:rPr lang="ru-RU" dirty="0"/>
            <a:t> </a:t>
          </a:r>
          <a:r>
            <a:rPr lang="ru-RU" dirty="0" err="1"/>
            <a:t>линзаны</a:t>
          </a:r>
          <a:r>
            <a:rPr lang="ru-RU" dirty="0"/>
            <a:t> </a:t>
          </a:r>
          <a:r>
            <a:rPr lang="ru-RU" dirty="0" err="1"/>
            <a:t>имплантациялау.Линзалар</a:t>
          </a:r>
          <a:r>
            <a:rPr lang="ru-RU" dirty="0"/>
            <a:t> </a:t>
          </a:r>
          <a:r>
            <a:rPr lang="ru-RU" dirty="0" err="1"/>
            <a:t>оптикалық</a:t>
          </a:r>
          <a:r>
            <a:rPr lang="ru-RU" dirty="0"/>
            <a:t> </a:t>
          </a:r>
          <a:r>
            <a:rPr lang="ru-RU" dirty="0" err="1"/>
            <a:t>полиметил</a:t>
          </a:r>
          <a:r>
            <a:rPr lang="ru-RU" dirty="0"/>
            <a:t> </a:t>
          </a:r>
          <a:r>
            <a:rPr lang="ru-RU" dirty="0" err="1"/>
            <a:t>метакрилаттан</a:t>
          </a:r>
          <a:r>
            <a:rPr lang="ru-RU" dirty="0"/>
            <a:t> </a:t>
          </a:r>
          <a:r>
            <a:rPr lang="ru-RU" dirty="0" err="1"/>
            <a:t>жасалған</a:t>
          </a:r>
          <a:r>
            <a:rPr lang="ru-RU" dirty="0"/>
            <a:t>.</a:t>
          </a:r>
          <a:endParaRPr lang="ru-KZ" dirty="0"/>
        </a:p>
      </dgm:t>
    </dgm:pt>
    <dgm:pt modelId="{A0063180-FEC6-4939-BF86-F93AB071255A}" type="parTrans" cxnId="{AE2B7F60-D0E3-4897-A31B-2FC251724618}">
      <dgm:prSet/>
      <dgm:spPr/>
      <dgm:t>
        <a:bodyPr/>
        <a:lstStyle/>
        <a:p>
          <a:endParaRPr lang="ru-KZ"/>
        </a:p>
      </dgm:t>
    </dgm:pt>
    <dgm:pt modelId="{4AB1E158-3A18-4A23-94BF-F806DF4F3A6A}" type="sibTrans" cxnId="{AE2B7F60-D0E3-4897-A31B-2FC251724618}">
      <dgm:prSet/>
      <dgm:spPr/>
      <dgm:t>
        <a:bodyPr/>
        <a:lstStyle/>
        <a:p>
          <a:endParaRPr lang="ru-KZ"/>
        </a:p>
      </dgm:t>
    </dgm:pt>
    <dgm:pt modelId="{AED28382-0171-4DFC-97AA-DF0EAE4577FB}" type="pres">
      <dgm:prSet presAssocID="{8BCEB007-A576-48FD-BDA2-3B4D5D9737D1}" presName="linear" presStyleCnt="0">
        <dgm:presLayoutVars>
          <dgm:animLvl val="lvl"/>
          <dgm:resizeHandles val="exact"/>
        </dgm:presLayoutVars>
      </dgm:prSet>
      <dgm:spPr/>
    </dgm:pt>
    <dgm:pt modelId="{590C7CB2-E27A-4590-96E4-308268227C40}" type="pres">
      <dgm:prSet presAssocID="{0F3891F8-0010-43FB-A2E9-C059BD8106AE}" presName="parentText" presStyleLbl="node1" presStyleIdx="0" presStyleCnt="2" custLinFactY="-10923" custLinFactNeighborX="503" custLinFactNeighborY="-100000">
        <dgm:presLayoutVars>
          <dgm:chMax val="0"/>
          <dgm:bulletEnabled val="1"/>
        </dgm:presLayoutVars>
      </dgm:prSet>
      <dgm:spPr/>
    </dgm:pt>
    <dgm:pt modelId="{2EAD2F47-1E1D-49C4-A676-FCBD5619FAC0}" type="pres">
      <dgm:prSet presAssocID="{CC066A90-4AE5-4693-8E20-8833D9217EBF}" presName="spacer" presStyleCnt="0"/>
      <dgm:spPr/>
    </dgm:pt>
    <dgm:pt modelId="{32D73AAB-1AA1-49EA-9222-ACD44B7EBC02}" type="pres">
      <dgm:prSet presAssocID="{BFED13BE-7EF8-4C8E-96DE-C248D05784CD}" presName="parentText" presStyleLbl="node1" presStyleIdx="1" presStyleCnt="2">
        <dgm:presLayoutVars>
          <dgm:chMax val="0"/>
          <dgm:bulletEnabled val="1"/>
        </dgm:presLayoutVars>
      </dgm:prSet>
      <dgm:spPr/>
    </dgm:pt>
  </dgm:ptLst>
  <dgm:cxnLst>
    <dgm:cxn modelId="{904BCD26-AED1-46B5-9219-232202C6ECCA}" type="presOf" srcId="{0F3891F8-0010-43FB-A2E9-C059BD8106AE}" destId="{590C7CB2-E27A-4590-96E4-308268227C40}" srcOrd="0" destOrd="0" presId="urn:microsoft.com/office/officeart/2005/8/layout/vList2"/>
    <dgm:cxn modelId="{F73FEB2E-7BF9-4C02-8125-06F0176CEB6F}" type="presOf" srcId="{8BCEB007-A576-48FD-BDA2-3B4D5D9737D1}" destId="{AED28382-0171-4DFC-97AA-DF0EAE4577FB}" srcOrd="0" destOrd="0" presId="urn:microsoft.com/office/officeart/2005/8/layout/vList2"/>
    <dgm:cxn modelId="{AE2B7F60-D0E3-4897-A31B-2FC251724618}" srcId="{8BCEB007-A576-48FD-BDA2-3B4D5D9737D1}" destId="{BFED13BE-7EF8-4C8E-96DE-C248D05784CD}" srcOrd="1" destOrd="0" parTransId="{A0063180-FEC6-4939-BF86-F93AB071255A}" sibTransId="{4AB1E158-3A18-4A23-94BF-F806DF4F3A6A}"/>
    <dgm:cxn modelId="{B0F17146-728E-41F2-94B3-02D603C62371}" srcId="{8BCEB007-A576-48FD-BDA2-3B4D5D9737D1}" destId="{0F3891F8-0010-43FB-A2E9-C059BD8106AE}" srcOrd="0" destOrd="0" parTransId="{26D8CC38-3E7E-40FE-8135-AD9338B7DF64}" sibTransId="{CC066A90-4AE5-4693-8E20-8833D9217EBF}"/>
    <dgm:cxn modelId="{4A16699B-8B44-4320-8E11-90EF0E5346F8}" type="presOf" srcId="{BFED13BE-7EF8-4C8E-96DE-C248D05784CD}" destId="{32D73AAB-1AA1-49EA-9222-ACD44B7EBC02}" srcOrd="0" destOrd="0" presId="urn:microsoft.com/office/officeart/2005/8/layout/vList2"/>
    <dgm:cxn modelId="{90C9A41D-3A4A-496A-9236-661821998622}" type="presParOf" srcId="{AED28382-0171-4DFC-97AA-DF0EAE4577FB}" destId="{590C7CB2-E27A-4590-96E4-308268227C40}" srcOrd="0" destOrd="0" presId="urn:microsoft.com/office/officeart/2005/8/layout/vList2"/>
    <dgm:cxn modelId="{5C325BD5-B165-47EF-8C5C-7F3B534D9C92}" type="presParOf" srcId="{AED28382-0171-4DFC-97AA-DF0EAE4577FB}" destId="{2EAD2F47-1E1D-49C4-A676-FCBD5619FAC0}" srcOrd="1" destOrd="0" presId="urn:microsoft.com/office/officeart/2005/8/layout/vList2"/>
    <dgm:cxn modelId="{E05216EA-DBE8-494D-9919-7677D8612A47}" type="presParOf" srcId="{AED28382-0171-4DFC-97AA-DF0EAE4577FB}" destId="{32D73AAB-1AA1-49EA-9222-ACD44B7EBC0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1E8C52-BD90-4B36-8C26-5C2FFCAA167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KZ"/>
        </a:p>
      </dgm:t>
    </dgm:pt>
    <dgm:pt modelId="{F1067DB0-A8CA-4A74-9868-C9A4BE554BAC}">
      <dgm:prSet/>
      <dgm:spPr/>
      <dgm:t>
        <a:bodyPr/>
        <a:lstStyle/>
        <a:p>
          <a:r>
            <a:rPr lang="ru-RU"/>
            <a:t>Гепатоциттердің физиологиялық белсенділігін арттыру үшін екі әдіс әзірленуде:</a:t>
          </a:r>
          <a:endParaRPr lang="ru-KZ"/>
        </a:p>
      </dgm:t>
    </dgm:pt>
    <dgm:pt modelId="{B786674A-B0CD-4D81-A023-C197135C3595}" type="parTrans" cxnId="{667877AB-87BA-46D2-9098-A3E26E2A62BE}">
      <dgm:prSet/>
      <dgm:spPr/>
      <dgm:t>
        <a:bodyPr/>
        <a:lstStyle/>
        <a:p>
          <a:endParaRPr lang="ru-KZ"/>
        </a:p>
      </dgm:t>
    </dgm:pt>
    <dgm:pt modelId="{95F1ED79-54B2-491B-AD7C-75FBE21CB61F}" type="sibTrans" cxnId="{667877AB-87BA-46D2-9098-A3E26E2A62BE}">
      <dgm:prSet/>
      <dgm:spPr/>
      <dgm:t>
        <a:bodyPr/>
        <a:lstStyle/>
        <a:p>
          <a:endParaRPr lang="ru-KZ"/>
        </a:p>
      </dgm:t>
    </dgm:pt>
    <dgm:pt modelId="{A3E07F2F-FE16-4D3B-91FE-C3968D50CFC9}">
      <dgm:prSet/>
      <dgm:spPr/>
      <dgm:t>
        <a:bodyPr/>
        <a:lstStyle/>
        <a:p>
          <a:r>
            <a:rPr lang="ru-RU"/>
            <a:t>полимерлі материалдардан (мысалы, альгинат пен агароза) жасалған микро- немесе макрокапсулаларда оқшауланған гепатоциттердің пулын бұлшықет ішіне имплантациялау;</a:t>
          </a:r>
          <a:endParaRPr lang="ru-KZ"/>
        </a:p>
      </dgm:t>
    </dgm:pt>
    <dgm:pt modelId="{5103D032-B2F4-4D5F-A8DA-CB092272AA9D}" type="parTrans" cxnId="{8F12772A-D246-4BFD-9E52-5474D58F29BA}">
      <dgm:prSet/>
      <dgm:spPr/>
      <dgm:t>
        <a:bodyPr/>
        <a:lstStyle/>
        <a:p>
          <a:endParaRPr lang="ru-KZ"/>
        </a:p>
      </dgm:t>
    </dgm:pt>
    <dgm:pt modelId="{2BD3E7F7-2620-4D4A-92D2-A5F59E442B40}" type="sibTrans" cxnId="{8F12772A-D246-4BFD-9E52-5474D58F29BA}">
      <dgm:prSet/>
      <dgm:spPr/>
      <dgm:t>
        <a:bodyPr/>
        <a:lstStyle/>
        <a:p>
          <a:endParaRPr lang="ru-KZ"/>
        </a:p>
      </dgm:t>
    </dgm:pt>
    <dgm:pt modelId="{6C15A090-FC60-4882-8431-0CA8BF6E4C67}">
      <dgm:prSet/>
      <dgm:spPr/>
      <dgm:t>
        <a:bodyPr/>
        <a:lstStyle/>
        <a:p>
          <a:r>
            <a:rPr lang="ru-RU"/>
            <a:t>құрамында жұмыс істейтін донорлық гепатоциттердің (негізінен шошқаның) немесе полимер матрицаларының бетінде немесе көлемді түрде иммобилизацияланған гепатоциттердің бос суспензиясы бар экстракорпоральды құрылғыларды пайдалана отырып пациенттің қанын немесе плазмасын перфузиясы.</a:t>
          </a:r>
          <a:endParaRPr lang="ru-KZ"/>
        </a:p>
      </dgm:t>
    </dgm:pt>
    <dgm:pt modelId="{6BC1C335-4029-4D44-BDC5-BA9FDF2EE0B6}" type="parTrans" cxnId="{9A24DD74-F0A4-436B-9771-B9BA549A6014}">
      <dgm:prSet/>
      <dgm:spPr/>
      <dgm:t>
        <a:bodyPr/>
        <a:lstStyle/>
        <a:p>
          <a:endParaRPr lang="ru-KZ"/>
        </a:p>
      </dgm:t>
    </dgm:pt>
    <dgm:pt modelId="{489FF7BB-163A-4708-916E-0D079B59EF10}" type="sibTrans" cxnId="{9A24DD74-F0A4-436B-9771-B9BA549A6014}">
      <dgm:prSet/>
      <dgm:spPr/>
      <dgm:t>
        <a:bodyPr/>
        <a:lstStyle/>
        <a:p>
          <a:endParaRPr lang="ru-KZ"/>
        </a:p>
      </dgm:t>
    </dgm:pt>
    <dgm:pt modelId="{D5A6D1A3-DA69-41E0-B993-D66BFE8EEE8E}" type="pres">
      <dgm:prSet presAssocID="{1A1E8C52-BD90-4B36-8C26-5C2FFCAA167C}" presName="linear" presStyleCnt="0">
        <dgm:presLayoutVars>
          <dgm:animLvl val="lvl"/>
          <dgm:resizeHandles val="exact"/>
        </dgm:presLayoutVars>
      </dgm:prSet>
      <dgm:spPr/>
    </dgm:pt>
    <dgm:pt modelId="{3B15F897-5601-4EB5-9DF0-BFC7A5B7DAED}" type="pres">
      <dgm:prSet presAssocID="{F1067DB0-A8CA-4A74-9868-C9A4BE554BAC}" presName="parentText" presStyleLbl="node1" presStyleIdx="0" presStyleCnt="3">
        <dgm:presLayoutVars>
          <dgm:chMax val="0"/>
          <dgm:bulletEnabled val="1"/>
        </dgm:presLayoutVars>
      </dgm:prSet>
      <dgm:spPr/>
    </dgm:pt>
    <dgm:pt modelId="{01A18EFE-84A0-4345-821E-0960CDF934F2}" type="pres">
      <dgm:prSet presAssocID="{95F1ED79-54B2-491B-AD7C-75FBE21CB61F}" presName="spacer" presStyleCnt="0"/>
      <dgm:spPr/>
    </dgm:pt>
    <dgm:pt modelId="{7A10BC6A-9444-44F9-8E93-FEFBEFA2FB97}" type="pres">
      <dgm:prSet presAssocID="{A3E07F2F-FE16-4D3B-91FE-C3968D50CFC9}" presName="parentText" presStyleLbl="node1" presStyleIdx="1" presStyleCnt="3">
        <dgm:presLayoutVars>
          <dgm:chMax val="0"/>
          <dgm:bulletEnabled val="1"/>
        </dgm:presLayoutVars>
      </dgm:prSet>
      <dgm:spPr/>
    </dgm:pt>
    <dgm:pt modelId="{39AAA829-F3D1-41AC-AFAC-85942E66A58F}" type="pres">
      <dgm:prSet presAssocID="{2BD3E7F7-2620-4D4A-92D2-A5F59E442B40}" presName="spacer" presStyleCnt="0"/>
      <dgm:spPr/>
    </dgm:pt>
    <dgm:pt modelId="{F0E55289-1B67-41F0-AF6A-D562B9ECFC11}" type="pres">
      <dgm:prSet presAssocID="{6C15A090-FC60-4882-8431-0CA8BF6E4C67}" presName="parentText" presStyleLbl="node1" presStyleIdx="2" presStyleCnt="3">
        <dgm:presLayoutVars>
          <dgm:chMax val="0"/>
          <dgm:bulletEnabled val="1"/>
        </dgm:presLayoutVars>
      </dgm:prSet>
      <dgm:spPr/>
    </dgm:pt>
  </dgm:ptLst>
  <dgm:cxnLst>
    <dgm:cxn modelId="{A9629B26-9B3B-4746-A078-7152000382A5}" type="presOf" srcId="{1A1E8C52-BD90-4B36-8C26-5C2FFCAA167C}" destId="{D5A6D1A3-DA69-41E0-B993-D66BFE8EEE8E}" srcOrd="0" destOrd="0" presId="urn:microsoft.com/office/officeart/2005/8/layout/vList2"/>
    <dgm:cxn modelId="{8F12772A-D246-4BFD-9E52-5474D58F29BA}" srcId="{1A1E8C52-BD90-4B36-8C26-5C2FFCAA167C}" destId="{A3E07F2F-FE16-4D3B-91FE-C3968D50CFC9}" srcOrd="1" destOrd="0" parTransId="{5103D032-B2F4-4D5F-A8DA-CB092272AA9D}" sibTransId="{2BD3E7F7-2620-4D4A-92D2-A5F59E442B40}"/>
    <dgm:cxn modelId="{D2B57E4B-8D0D-495F-804B-BC334A2B3F9C}" type="presOf" srcId="{6C15A090-FC60-4882-8431-0CA8BF6E4C67}" destId="{F0E55289-1B67-41F0-AF6A-D562B9ECFC11}" srcOrd="0" destOrd="0" presId="urn:microsoft.com/office/officeart/2005/8/layout/vList2"/>
    <dgm:cxn modelId="{3BE57F74-A23F-4D48-8EB7-AAE54A82C82B}" type="presOf" srcId="{A3E07F2F-FE16-4D3B-91FE-C3968D50CFC9}" destId="{7A10BC6A-9444-44F9-8E93-FEFBEFA2FB97}" srcOrd="0" destOrd="0" presId="urn:microsoft.com/office/officeart/2005/8/layout/vList2"/>
    <dgm:cxn modelId="{9A24DD74-F0A4-436B-9771-B9BA549A6014}" srcId="{1A1E8C52-BD90-4B36-8C26-5C2FFCAA167C}" destId="{6C15A090-FC60-4882-8431-0CA8BF6E4C67}" srcOrd="2" destOrd="0" parTransId="{6BC1C335-4029-4D44-BDC5-BA9FDF2EE0B6}" sibTransId="{489FF7BB-163A-4708-916E-0D079B59EF10}"/>
    <dgm:cxn modelId="{6EE9AA94-8770-4842-BF10-B2F898DF3759}" type="presOf" srcId="{F1067DB0-A8CA-4A74-9868-C9A4BE554BAC}" destId="{3B15F897-5601-4EB5-9DF0-BFC7A5B7DAED}" srcOrd="0" destOrd="0" presId="urn:microsoft.com/office/officeart/2005/8/layout/vList2"/>
    <dgm:cxn modelId="{667877AB-87BA-46D2-9098-A3E26E2A62BE}" srcId="{1A1E8C52-BD90-4B36-8C26-5C2FFCAA167C}" destId="{F1067DB0-A8CA-4A74-9868-C9A4BE554BAC}" srcOrd="0" destOrd="0" parTransId="{B786674A-B0CD-4D81-A023-C197135C3595}" sibTransId="{95F1ED79-54B2-491B-AD7C-75FBE21CB61F}"/>
    <dgm:cxn modelId="{E9A3F54A-237A-43EC-B371-C1C94B75DA24}" type="presParOf" srcId="{D5A6D1A3-DA69-41E0-B993-D66BFE8EEE8E}" destId="{3B15F897-5601-4EB5-9DF0-BFC7A5B7DAED}" srcOrd="0" destOrd="0" presId="urn:microsoft.com/office/officeart/2005/8/layout/vList2"/>
    <dgm:cxn modelId="{B28AF738-C772-4969-89D2-5021A6159C02}" type="presParOf" srcId="{D5A6D1A3-DA69-41E0-B993-D66BFE8EEE8E}" destId="{01A18EFE-84A0-4345-821E-0960CDF934F2}" srcOrd="1" destOrd="0" presId="urn:microsoft.com/office/officeart/2005/8/layout/vList2"/>
    <dgm:cxn modelId="{16F8CEBB-7F8E-4689-94E5-E2F3AA445545}" type="presParOf" srcId="{D5A6D1A3-DA69-41E0-B993-D66BFE8EEE8E}" destId="{7A10BC6A-9444-44F9-8E93-FEFBEFA2FB97}" srcOrd="2" destOrd="0" presId="urn:microsoft.com/office/officeart/2005/8/layout/vList2"/>
    <dgm:cxn modelId="{2E37B4D3-6775-41D5-8724-76658CA2CD11}" type="presParOf" srcId="{D5A6D1A3-DA69-41E0-B993-D66BFE8EEE8E}" destId="{39AAA829-F3D1-41AC-AFAC-85942E66A58F}" srcOrd="3" destOrd="0" presId="urn:microsoft.com/office/officeart/2005/8/layout/vList2"/>
    <dgm:cxn modelId="{D622FEF8-224D-4EE5-A3A0-071111BF526F}" type="presParOf" srcId="{D5A6D1A3-DA69-41E0-B993-D66BFE8EEE8E}" destId="{F0E55289-1B67-41F0-AF6A-D562B9ECFC1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C33FA-54EE-446B-BD41-DE5EAF5123FD}">
      <dsp:nvSpPr>
        <dsp:cNvPr id="0" name=""/>
        <dsp:cNvSpPr/>
      </dsp:nvSpPr>
      <dsp:spPr>
        <a:xfrm>
          <a:off x="895537" y="0"/>
          <a:ext cx="5633883" cy="563388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D3A836-1103-4D1A-8D4D-3CD7955A5210}">
      <dsp:nvSpPr>
        <dsp:cNvPr id="0" name=""/>
        <dsp:cNvSpPr/>
      </dsp:nvSpPr>
      <dsp:spPr>
        <a:xfrm>
          <a:off x="2946677" y="566724"/>
          <a:ext cx="5193629" cy="41917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i="1" kern="1200" dirty="0" err="1"/>
            <a:t>Имплантацияланбайтын</a:t>
          </a:r>
          <a:r>
            <a:rPr lang="ru-RU" sz="2800" b="1" i="1" kern="1200" dirty="0"/>
            <a:t> </a:t>
          </a:r>
          <a:r>
            <a:rPr lang="ru-RU" sz="2800" b="1" i="1" kern="1200" dirty="0" err="1"/>
            <a:t>жасанды</a:t>
          </a:r>
          <a:r>
            <a:rPr lang="ru-RU" sz="2800" b="1" i="1" kern="1200" dirty="0"/>
            <a:t> м</a:t>
          </a:r>
          <a:r>
            <a:rPr lang="kk-KZ" sz="2800" b="1" i="1" kern="1200" dirty="0"/>
            <a:t>үшеге</a:t>
          </a:r>
          <a:r>
            <a:rPr lang="ru-RU" sz="2800" i="1" kern="1200" dirty="0"/>
            <a:t> </a:t>
          </a:r>
          <a:r>
            <a:rPr lang="ru-RU" sz="2800" i="1" kern="1200" dirty="0" err="1"/>
            <a:t>жасанды</a:t>
          </a:r>
          <a:r>
            <a:rPr lang="ru-RU" sz="2800" i="1" kern="1200" dirty="0"/>
            <a:t> </a:t>
          </a:r>
          <a:r>
            <a:rPr lang="ru-RU" sz="2800" i="1" kern="1200" dirty="0" err="1"/>
            <a:t>бүйректі</a:t>
          </a:r>
          <a:r>
            <a:rPr lang="ru-RU" sz="2800" i="1" kern="1200" dirty="0"/>
            <a:t> </a:t>
          </a:r>
          <a:r>
            <a:rPr lang="ru-RU" sz="2800" i="1" kern="1200" dirty="0" err="1"/>
            <a:t>жатқызуға</a:t>
          </a:r>
          <a:r>
            <a:rPr lang="ru-RU" sz="2800" i="1" kern="1200" dirty="0"/>
            <a:t> </a:t>
          </a:r>
          <a:r>
            <a:rPr lang="ru-RU" sz="2800" i="1" kern="1200" dirty="0" err="1"/>
            <a:t>болады</a:t>
          </a:r>
          <a:r>
            <a:rPr lang="ru-RU" sz="2800" i="1" kern="1200" dirty="0"/>
            <a:t> - </a:t>
          </a:r>
          <a:r>
            <a:rPr lang="ru-RU" sz="2800" kern="1200" dirty="0" err="1"/>
            <a:t>жіті</a:t>
          </a:r>
          <a:r>
            <a:rPr lang="ru-RU" sz="2800" kern="1200" dirty="0"/>
            <a:t> </a:t>
          </a:r>
          <a:r>
            <a:rPr lang="ru-RU" sz="2800" kern="1200" dirty="0" err="1"/>
            <a:t>және</a:t>
          </a:r>
          <a:r>
            <a:rPr lang="ru-RU" sz="2800" kern="1200" dirty="0"/>
            <a:t> </a:t>
          </a:r>
          <a:r>
            <a:rPr lang="ru-RU" sz="2800" kern="1200" dirty="0" err="1"/>
            <a:t>созылмалы</a:t>
          </a:r>
          <a:r>
            <a:rPr lang="ru-RU" sz="2800" kern="1200" dirty="0"/>
            <a:t> </a:t>
          </a:r>
          <a:r>
            <a:rPr lang="ru-RU" sz="2800" kern="1200" dirty="0" err="1"/>
            <a:t>бүйрек</a:t>
          </a:r>
          <a:r>
            <a:rPr lang="ru-RU" sz="2800" kern="1200" dirty="0"/>
            <a:t> </a:t>
          </a:r>
          <a:r>
            <a:rPr lang="ru-RU" sz="2800" kern="1200" dirty="0" err="1"/>
            <a:t>жеткіліксіздігінде</a:t>
          </a:r>
          <a:r>
            <a:rPr lang="ru-RU" sz="2800" kern="1200" dirty="0"/>
            <a:t> </a:t>
          </a:r>
          <a:r>
            <a:rPr lang="ru-RU" sz="2800" kern="1200" dirty="0" err="1"/>
            <a:t>жинақталатын</a:t>
          </a:r>
          <a:r>
            <a:rPr lang="ru-RU" sz="2800" kern="1200" dirty="0"/>
            <a:t> </a:t>
          </a:r>
          <a:r>
            <a:rPr lang="ru-RU" sz="2800" kern="1200" dirty="0" err="1"/>
            <a:t>зат</a:t>
          </a:r>
          <a:r>
            <a:rPr lang="ru-RU" sz="2800" kern="1200" dirty="0"/>
            <a:t> </a:t>
          </a:r>
          <a:r>
            <a:rPr lang="ru-RU" sz="2800" kern="1200" dirty="0" err="1"/>
            <a:t>алмасудың</a:t>
          </a:r>
          <a:r>
            <a:rPr lang="ru-RU" sz="2800" kern="1200" dirty="0"/>
            <a:t> </a:t>
          </a:r>
          <a:r>
            <a:rPr lang="ru-RU" sz="2800" kern="1200" dirty="0" err="1"/>
            <a:t>уытты</a:t>
          </a:r>
          <a:r>
            <a:rPr lang="ru-RU" sz="2800" kern="1200" dirty="0"/>
            <a:t> </a:t>
          </a:r>
          <a:r>
            <a:rPr lang="ru-RU" sz="2800" kern="1200" dirty="0" err="1"/>
            <a:t>өнімдерін</a:t>
          </a:r>
          <a:r>
            <a:rPr lang="ru-RU" sz="2800" kern="1200" dirty="0"/>
            <a:t> </a:t>
          </a:r>
          <a:r>
            <a:rPr lang="ru-RU" sz="2800" kern="1200" dirty="0" err="1"/>
            <a:t>науқастың</a:t>
          </a:r>
          <a:r>
            <a:rPr lang="ru-RU" sz="2800" kern="1200" dirty="0"/>
            <a:t> </a:t>
          </a:r>
          <a:r>
            <a:rPr lang="ru-RU" sz="2800" kern="1200" dirty="0" err="1"/>
            <a:t>қанынан</a:t>
          </a:r>
          <a:r>
            <a:rPr lang="ru-RU" sz="2800" kern="1200" dirty="0"/>
            <a:t> </a:t>
          </a:r>
          <a:r>
            <a:rPr lang="ru-RU" sz="2800" kern="1200" dirty="0" err="1"/>
            <a:t>шығаруға</a:t>
          </a:r>
          <a:r>
            <a:rPr lang="ru-RU" sz="2800" kern="1200" dirty="0"/>
            <a:t> </a:t>
          </a:r>
          <a:r>
            <a:rPr lang="ru-RU" sz="2800" kern="1200" dirty="0" err="1"/>
            <a:t>арналған</a:t>
          </a:r>
          <a:r>
            <a:rPr lang="ru-RU" sz="2800" kern="1200" dirty="0"/>
            <a:t> аппарат.</a:t>
          </a:r>
          <a:endParaRPr lang="ru-KZ" sz="2800" kern="1200" dirty="0"/>
        </a:p>
      </dsp:txBody>
      <dsp:txXfrm>
        <a:off x="3151303" y="771350"/>
        <a:ext cx="4784377" cy="3782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340FA-4627-41BA-BC41-857769581C99}">
      <dsp:nvSpPr>
        <dsp:cNvPr id="0" name=""/>
        <dsp:cNvSpPr/>
      </dsp:nvSpPr>
      <dsp:spPr>
        <a:xfrm>
          <a:off x="0" y="2961612"/>
          <a:ext cx="8195187" cy="194313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kern="1200"/>
            <a:t>Толығымен имплантацияланатын </a:t>
          </a:r>
          <a:r>
            <a:rPr lang="ru-RU" sz="1900" b="1" i="1" kern="1200"/>
            <a:t>жасанды м</a:t>
          </a:r>
          <a:r>
            <a:rPr lang="kk-KZ" sz="1900" b="1" i="1" kern="1200"/>
            <a:t>үшеге</a:t>
          </a:r>
          <a:r>
            <a:rPr lang="ru-RU" sz="1900" kern="1200"/>
            <a:t>барлық компоненттер   ағзаның ішінде орналасқан құрылғы. мұның мысалы-электрокардиостимуляторлар мен жасанды жүрек, барлық тораптар (қан сорғылары, жетек, оны басқару жүйесі, қуат көзі) ағзаның ішіне қондырылады.</a:t>
          </a:r>
          <a:endParaRPr lang="en-US" sz="1900" kern="1200"/>
        </a:p>
      </dsp:txBody>
      <dsp:txXfrm>
        <a:off x="0" y="2961612"/>
        <a:ext cx="8195187" cy="1943138"/>
      </dsp:txXfrm>
    </dsp:sp>
    <dsp:sp modelId="{D6E65C45-CE2F-4D14-A8AF-0970248B5FF6}">
      <dsp:nvSpPr>
        <dsp:cNvPr id="0" name=""/>
        <dsp:cNvSpPr/>
      </dsp:nvSpPr>
      <dsp:spPr>
        <a:xfrm rot="10800000">
          <a:off x="0" y="2212"/>
          <a:ext cx="8195187" cy="2988546"/>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kern="1200" dirty="0"/>
            <a:t>Тек </a:t>
          </a:r>
          <a:r>
            <a:rPr lang="ru-RU" sz="1900" kern="1200" dirty="0" err="1"/>
            <a:t>экспериментте</a:t>
          </a:r>
          <a:r>
            <a:rPr lang="ru-RU" sz="1900" kern="1200" dirty="0"/>
            <a:t> </a:t>
          </a:r>
          <a:r>
            <a:rPr lang="ru-RU" sz="1900" kern="1200" dirty="0" err="1"/>
            <a:t>ғана</a:t>
          </a:r>
          <a:r>
            <a:rPr lang="ru-RU" sz="1900" kern="1200" dirty="0"/>
            <a:t> </a:t>
          </a:r>
          <a:r>
            <a:rPr lang="ru-RU" sz="1900" kern="1200" dirty="0" err="1"/>
            <a:t>қолданылатын</a:t>
          </a:r>
          <a:r>
            <a:rPr lang="ru-RU" sz="1900" kern="1200" dirty="0"/>
            <a:t> </a:t>
          </a:r>
          <a:r>
            <a:rPr lang="ru-RU" sz="1900" kern="1200" dirty="0" err="1"/>
            <a:t>ішінара</a:t>
          </a:r>
          <a:r>
            <a:rPr lang="ru-RU" sz="1900" kern="1200" dirty="0"/>
            <a:t> </a:t>
          </a:r>
          <a:r>
            <a:rPr lang="ru-RU" sz="1900" kern="1200" dirty="0" err="1"/>
            <a:t>имплантацияланатын</a:t>
          </a:r>
          <a:r>
            <a:rPr lang="ru-RU" sz="1900" kern="1200" dirty="0"/>
            <a:t> </a:t>
          </a:r>
          <a:r>
            <a:rPr lang="ru-RU" sz="1900" b="1" i="1" kern="1200" dirty="0" err="1"/>
            <a:t>жасанды</a:t>
          </a:r>
          <a:r>
            <a:rPr lang="ru-RU" sz="1900" b="1" i="1" kern="1200" dirty="0"/>
            <a:t> м</a:t>
          </a:r>
          <a:r>
            <a:rPr lang="kk-KZ" sz="1900" b="1" i="1" kern="1200" dirty="0"/>
            <a:t>үшеге</a:t>
          </a:r>
          <a:r>
            <a:rPr lang="ru-RU" sz="1900" kern="1200" dirty="0"/>
            <a:t> </a:t>
          </a:r>
          <a:r>
            <a:rPr lang="ru-RU" sz="1900" kern="1200" dirty="0" err="1"/>
            <a:t>мысалы</a:t>
          </a:r>
          <a:r>
            <a:rPr lang="ru-RU" sz="1900" kern="1200" dirty="0"/>
            <a:t> </a:t>
          </a:r>
          <a:r>
            <a:rPr lang="ru-RU" sz="1900" kern="1200" dirty="0" err="1"/>
            <a:t>сыртқы</a:t>
          </a:r>
          <a:r>
            <a:rPr lang="ru-RU" sz="1900" kern="1200" dirty="0"/>
            <a:t> </a:t>
          </a:r>
          <a:r>
            <a:rPr lang="ru-RU" sz="1900" kern="1200" dirty="0" err="1"/>
            <a:t>жетегі</a:t>
          </a:r>
          <a:r>
            <a:rPr lang="ru-RU" sz="1900" kern="1200" dirty="0"/>
            <a:t> бар </a:t>
          </a:r>
          <a:r>
            <a:rPr lang="ru-RU" sz="1900" kern="1200" dirty="0" err="1"/>
            <a:t>жасанды</a:t>
          </a:r>
          <a:r>
            <a:rPr lang="ru-RU" sz="1900" kern="1200" dirty="0"/>
            <a:t> </a:t>
          </a:r>
          <a:r>
            <a:rPr lang="ru-RU" sz="1900" kern="1200" dirty="0" err="1"/>
            <a:t>жүрек</a:t>
          </a:r>
          <a:r>
            <a:rPr lang="ru-RU" sz="1900" kern="1200" dirty="0"/>
            <a:t> </a:t>
          </a:r>
          <a:r>
            <a:rPr lang="ru-RU" sz="1900" kern="1200" dirty="0" err="1"/>
            <a:t>болуы</a:t>
          </a:r>
          <a:r>
            <a:rPr lang="ru-RU" sz="1900" kern="1200" dirty="0"/>
            <a:t> </a:t>
          </a:r>
          <a:r>
            <a:rPr lang="ru-RU" sz="1900" kern="1200" dirty="0" err="1"/>
            <a:t>мүмкін</a:t>
          </a:r>
          <a:r>
            <a:rPr lang="ru-RU" sz="1900" kern="1200" dirty="0"/>
            <a:t>. </a:t>
          </a:r>
          <a:r>
            <a:rPr lang="ru-RU" sz="1900" kern="1200" dirty="0" err="1"/>
            <a:t>Бұл</a:t>
          </a:r>
          <a:r>
            <a:rPr lang="ru-RU" sz="1900" kern="1200" dirty="0"/>
            <a:t> </a:t>
          </a:r>
          <a:r>
            <a:rPr lang="ru-RU" sz="1900" kern="1200" dirty="0" err="1"/>
            <a:t>жүйеде</a:t>
          </a:r>
          <a:r>
            <a:rPr lang="ru-RU" sz="1900" kern="1200" dirty="0"/>
            <a:t> </a:t>
          </a:r>
          <a:r>
            <a:rPr lang="ru-RU" sz="1900" kern="1200" dirty="0" err="1"/>
            <a:t>қан</a:t>
          </a:r>
          <a:r>
            <a:rPr lang="ru-RU" sz="1900" kern="1200" dirty="0"/>
            <a:t> </a:t>
          </a:r>
          <a:r>
            <a:rPr lang="ru-RU" sz="1900" kern="1200" dirty="0" err="1"/>
            <a:t>айдауға</a:t>
          </a:r>
          <a:r>
            <a:rPr lang="ru-RU" sz="1900" kern="1200" dirty="0"/>
            <a:t> </a:t>
          </a:r>
          <a:r>
            <a:rPr lang="ru-RU" sz="1900" kern="1200" dirty="0" err="1"/>
            <a:t>арналған</a:t>
          </a:r>
          <a:r>
            <a:rPr lang="ru-RU" sz="1900" kern="1200" dirty="0"/>
            <a:t> </a:t>
          </a:r>
          <a:r>
            <a:rPr lang="ru-RU" sz="1900" kern="1200" dirty="0" err="1"/>
            <a:t>сорғы</a:t>
          </a:r>
          <a:r>
            <a:rPr lang="ru-RU" sz="1900" kern="1200" dirty="0"/>
            <a:t> </a:t>
          </a:r>
          <a:r>
            <a:rPr lang="ru-RU" sz="1900" kern="1200" dirty="0" err="1"/>
            <a:t>кеуде</a:t>
          </a:r>
          <a:r>
            <a:rPr lang="ru-RU" sz="1900" kern="1200" dirty="0"/>
            <a:t> </a:t>
          </a:r>
          <a:r>
            <a:rPr lang="ru-RU" sz="1900" kern="1200" dirty="0" err="1"/>
            <a:t>қуысының</a:t>
          </a:r>
          <a:r>
            <a:rPr lang="ru-RU" sz="1900" kern="1200" dirty="0"/>
            <a:t> </a:t>
          </a:r>
          <a:r>
            <a:rPr lang="ru-RU" sz="1900" kern="1200" dirty="0" err="1"/>
            <a:t>ішінде</a:t>
          </a:r>
          <a:r>
            <a:rPr lang="ru-RU" sz="1900" kern="1200" dirty="0"/>
            <a:t>, </a:t>
          </a:r>
          <a:r>
            <a:rPr lang="ru-RU" sz="1900" kern="1200" dirty="0" err="1"/>
            <a:t>әдетте</a:t>
          </a:r>
          <a:r>
            <a:rPr lang="ru-RU" sz="1900" kern="1200" dirty="0"/>
            <a:t>, перикард </a:t>
          </a:r>
          <a:r>
            <a:rPr lang="ru-RU" sz="1900" kern="1200" dirty="0" err="1"/>
            <a:t>шегінде</a:t>
          </a:r>
          <a:r>
            <a:rPr lang="ru-RU" sz="1900" kern="1200" dirty="0"/>
            <a:t> </a:t>
          </a:r>
          <a:r>
            <a:rPr lang="ru-RU" sz="1900" kern="1200" dirty="0" err="1"/>
            <a:t>орналасады</a:t>
          </a:r>
          <a:r>
            <a:rPr lang="ru-RU" sz="1900" kern="1200" dirty="0"/>
            <a:t>; шланг </a:t>
          </a:r>
          <a:r>
            <a:rPr lang="ru-RU" sz="1900" kern="1200" dirty="0" err="1"/>
            <a:t>жүйесі</a:t>
          </a:r>
          <a:r>
            <a:rPr lang="ru-RU" sz="1900" kern="1200" dirty="0"/>
            <a:t> </a:t>
          </a:r>
          <a:r>
            <a:rPr lang="ru-RU" sz="1900" kern="1200" dirty="0" err="1"/>
            <a:t>сорғы</a:t>
          </a:r>
          <a:r>
            <a:rPr lang="ru-RU" sz="1900" kern="1200" dirty="0"/>
            <a:t> </a:t>
          </a:r>
          <a:r>
            <a:rPr lang="ru-RU" sz="1900" kern="1200" dirty="0" err="1"/>
            <a:t>көбінесе</a:t>
          </a:r>
          <a:r>
            <a:rPr lang="ru-RU" sz="1900" kern="1200" dirty="0"/>
            <a:t> </a:t>
          </a:r>
          <a:r>
            <a:rPr lang="ru-RU" sz="1900" kern="1200" dirty="0" err="1"/>
            <a:t>пневматикалық</a:t>
          </a:r>
          <a:r>
            <a:rPr lang="ru-RU" sz="1900" kern="1200" dirty="0"/>
            <a:t> </a:t>
          </a:r>
          <a:r>
            <a:rPr lang="ru-RU" sz="1900" kern="1200" dirty="0" err="1"/>
            <a:t>жетекпен</a:t>
          </a:r>
          <a:r>
            <a:rPr lang="ru-RU" sz="1900" kern="1200" dirty="0"/>
            <a:t> </a:t>
          </a:r>
          <a:r>
            <a:rPr lang="ru-RU" sz="1900" kern="1200" dirty="0" err="1"/>
            <a:t>және</a:t>
          </a:r>
          <a:r>
            <a:rPr lang="ru-RU" sz="1900" kern="1200" dirty="0"/>
            <a:t> </a:t>
          </a:r>
          <a:r>
            <a:rPr lang="ru-RU" sz="1900" kern="1200" dirty="0" err="1"/>
            <a:t>аспаптар</a:t>
          </a:r>
          <a:r>
            <a:rPr lang="ru-RU" sz="1900" kern="1200" dirty="0"/>
            <a:t> </a:t>
          </a:r>
          <a:r>
            <a:rPr lang="ru-RU" sz="1900" kern="1200" dirty="0" err="1"/>
            <a:t>кешенін</a:t>
          </a:r>
          <a:r>
            <a:rPr lang="ru-RU" sz="1900" kern="1200" dirty="0"/>
            <a:t> </a:t>
          </a:r>
          <a:r>
            <a:rPr lang="ru-RU" sz="1900" kern="1200" dirty="0" err="1"/>
            <a:t>басқарумен</a:t>
          </a:r>
          <a:r>
            <a:rPr lang="ru-RU" sz="1900" kern="1200" dirty="0"/>
            <a:t> </a:t>
          </a:r>
          <a:r>
            <a:rPr lang="ru-RU" sz="1900" kern="1200" dirty="0" err="1"/>
            <a:t>байланысты</a:t>
          </a:r>
          <a:endParaRPr lang="en-US" sz="1900" kern="1200" dirty="0"/>
        </a:p>
      </dsp:txBody>
      <dsp:txXfrm rot="10800000">
        <a:off x="0" y="2212"/>
        <a:ext cx="8195187" cy="1941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8BE6E-E4C0-4242-B44B-1A0C023B9717}">
      <dsp:nvSpPr>
        <dsp:cNvPr id="0" name=""/>
        <dsp:cNvSpPr/>
      </dsp:nvSpPr>
      <dsp:spPr>
        <a:xfrm>
          <a:off x="58773" y="630249"/>
          <a:ext cx="8308698" cy="157383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i="1" kern="1200"/>
            <a:t>Қызмет ету уакытына байланысты жасанды мүшелер бөлінеді:</a:t>
          </a:r>
          <a:endParaRPr lang="en-US" sz="2700" kern="1200"/>
        </a:p>
      </dsp:txBody>
      <dsp:txXfrm>
        <a:off x="135601" y="707077"/>
        <a:ext cx="8155042" cy="1420174"/>
      </dsp:txXfrm>
    </dsp:sp>
    <dsp:sp modelId="{CC13FAF0-8E2B-4C29-A117-806C50B38301}">
      <dsp:nvSpPr>
        <dsp:cNvPr id="0" name=""/>
        <dsp:cNvSpPr/>
      </dsp:nvSpPr>
      <dsp:spPr>
        <a:xfrm>
          <a:off x="0" y="2281839"/>
          <a:ext cx="8426245" cy="107406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a:t>Ағзаның тіршілік әрекетін үздіксіз жұмыс істеу кезінде ғана қолдайтын аппараттар(мысалы., жасанды жүрек)</a:t>
          </a:r>
          <a:endParaRPr lang="en-US" sz="2700" kern="1200"/>
        </a:p>
      </dsp:txBody>
      <dsp:txXfrm>
        <a:off x="52431" y="2334270"/>
        <a:ext cx="8321383" cy="969198"/>
      </dsp:txXfrm>
    </dsp:sp>
    <dsp:sp modelId="{596A1BAA-9B99-418C-8730-64D36879E91F}">
      <dsp:nvSpPr>
        <dsp:cNvPr id="0" name=""/>
        <dsp:cNvSpPr/>
      </dsp:nvSpPr>
      <dsp:spPr>
        <a:xfrm>
          <a:off x="0" y="3433659"/>
          <a:ext cx="8426245" cy="107406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a:t>Ағзаның тыныс-тіршілігін үзуші(дискретті) қосу кезінде қамтамасыз ететін Аппарат (мысалы., жасанды бүйрек)</a:t>
          </a:r>
          <a:endParaRPr lang="en-US" sz="2700" kern="1200"/>
        </a:p>
      </dsp:txBody>
      <dsp:txXfrm>
        <a:off x="52431" y="3486090"/>
        <a:ext cx="8321383" cy="969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E29D1-89CB-47D1-B465-021063E43AF1}">
      <dsp:nvSpPr>
        <dsp:cNvPr id="0" name=""/>
        <dsp:cNvSpPr/>
      </dsp:nvSpPr>
      <dsp:spPr>
        <a:xfrm rot="5400000">
          <a:off x="-1561623" y="1561623"/>
          <a:ext cx="6415087" cy="32918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ru-KZ" sz="6500" kern="1200"/>
        </a:p>
      </dsp:txBody>
      <dsp:txXfrm rot="-5400000">
        <a:off x="1" y="1645919"/>
        <a:ext cx="3291840" cy="3123247"/>
      </dsp:txXfrm>
    </dsp:sp>
    <dsp:sp modelId="{E1574DD7-69A7-4F47-92DA-CF063A1A7FE7}">
      <dsp:nvSpPr>
        <dsp:cNvPr id="0" name=""/>
        <dsp:cNvSpPr/>
      </dsp:nvSpPr>
      <dsp:spPr>
        <a:xfrm rot="5400000">
          <a:off x="3376136" y="-84296"/>
          <a:ext cx="4769168" cy="49377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a:t>Жасанды органдар проблемасында ағзаның ұлпалары мен сұйық ортасымен тікелей жанасатын аппараттардың тораптары дайындалатын материалдарды таңдау үлкен маңызға ие. Бұл материалдардың барлығы биологиялық инертті, яғни қоршаған тіндердің қабыну реакциясын туындатпайтын, өз бетінен уытты химиялық заттарды және т. б. шығармайтын болуы тиіс.</a:t>
          </a:r>
          <a:endParaRPr lang="ru-KZ" sz="2200" kern="1200"/>
        </a:p>
      </dsp:txBody>
      <dsp:txXfrm rot="-5400000">
        <a:off x="3291840" y="232812"/>
        <a:ext cx="4704948" cy="43035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C7CB2-E27A-4590-96E4-308268227C40}">
      <dsp:nvSpPr>
        <dsp:cNvPr id="0" name=""/>
        <dsp:cNvSpPr/>
      </dsp:nvSpPr>
      <dsp:spPr>
        <a:xfrm>
          <a:off x="0" y="28067"/>
          <a:ext cx="7885471" cy="12202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err="1"/>
            <a:t>Көру</a:t>
          </a:r>
          <a:r>
            <a:rPr lang="ru-RU" sz="2200" kern="1200" dirty="0"/>
            <a:t> </a:t>
          </a:r>
          <a:r>
            <a:rPr lang="ru-RU" sz="2200" kern="1200" dirty="0" err="1"/>
            <a:t>мүшелерінің</a:t>
          </a:r>
          <a:r>
            <a:rPr lang="ru-RU" sz="2200" kern="1200" dirty="0"/>
            <a:t> </a:t>
          </a:r>
          <a:r>
            <a:rPr lang="ru-RU" sz="2200" kern="1200" dirty="0" err="1"/>
            <a:t>протездері</a:t>
          </a:r>
          <a:endParaRPr lang="ru-KZ" sz="2200" kern="1200" dirty="0"/>
        </a:p>
      </dsp:txBody>
      <dsp:txXfrm>
        <a:off x="59567" y="87634"/>
        <a:ext cx="7766337" cy="1101102"/>
      </dsp:txXfrm>
    </dsp:sp>
    <dsp:sp modelId="{32D73AAB-1AA1-49EA-9222-ACD44B7EBC02}">
      <dsp:nvSpPr>
        <dsp:cNvPr id="0" name=""/>
        <dsp:cNvSpPr/>
      </dsp:nvSpPr>
      <dsp:spPr>
        <a:xfrm>
          <a:off x="0" y="1508310"/>
          <a:ext cx="7885471" cy="12202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err="1"/>
            <a:t>Қазіргі</a:t>
          </a:r>
          <a:r>
            <a:rPr lang="ru-RU" sz="2200" kern="1200" dirty="0"/>
            <a:t> </a:t>
          </a:r>
          <a:r>
            <a:rPr lang="ru-RU" sz="2200" kern="1200" dirty="0" err="1"/>
            <a:t>уақытта</a:t>
          </a:r>
          <a:r>
            <a:rPr lang="ru-RU" sz="2200" kern="1200" dirty="0"/>
            <a:t> </a:t>
          </a:r>
          <a:r>
            <a:rPr lang="ru-RU" sz="2200" kern="1200" dirty="0" err="1"/>
            <a:t>көру</a:t>
          </a:r>
          <a:r>
            <a:rPr lang="ru-RU" sz="2200" kern="1200" dirty="0"/>
            <a:t> </a:t>
          </a:r>
          <a:r>
            <a:rPr lang="ru-RU" sz="2200" kern="1200" dirty="0" err="1"/>
            <a:t>қабілетін</a:t>
          </a:r>
          <a:r>
            <a:rPr lang="ru-RU" sz="2200" kern="1200" dirty="0"/>
            <a:t> </a:t>
          </a:r>
          <a:r>
            <a:rPr lang="ru-RU" sz="2200" kern="1200" dirty="0" err="1"/>
            <a:t>қалпына</a:t>
          </a:r>
          <a:r>
            <a:rPr lang="ru-RU" sz="2200" kern="1200" dirty="0"/>
            <a:t> </a:t>
          </a:r>
          <a:r>
            <a:rPr lang="ru-RU" sz="2200" kern="1200" dirty="0" err="1"/>
            <a:t>келтірудің</a:t>
          </a:r>
          <a:r>
            <a:rPr lang="ru-RU" sz="2200" kern="1200" dirty="0"/>
            <a:t> </a:t>
          </a:r>
          <a:r>
            <a:rPr lang="ru-RU" sz="2200" kern="1200" dirty="0" err="1"/>
            <a:t>ең</a:t>
          </a:r>
          <a:r>
            <a:rPr lang="ru-RU" sz="2200" kern="1200" dirty="0"/>
            <a:t> </a:t>
          </a:r>
          <a:r>
            <a:rPr lang="ru-RU" sz="2200" kern="1200" dirty="0" err="1"/>
            <a:t>кең</a:t>
          </a:r>
          <a:r>
            <a:rPr lang="ru-RU" sz="2200" kern="1200" dirty="0"/>
            <a:t> </a:t>
          </a:r>
          <a:r>
            <a:rPr lang="ru-RU" sz="2200" kern="1200" dirty="0" err="1"/>
            <a:t>таралған</a:t>
          </a:r>
          <a:r>
            <a:rPr lang="ru-RU" sz="2200" kern="1200" dirty="0"/>
            <a:t> </a:t>
          </a:r>
          <a:r>
            <a:rPr lang="ru-RU" sz="2200" kern="1200" dirty="0" err="1"/>
            <a:t>әдісі</a:t>
          </a:r>
          <a:r>
            <a:rPr lang="ru-RU" sz="2200" kern="1200" dirty="0"/>
            <a:t> - </a:t>
          </a:r>
          <a:r>
            <a:rPr lang="ru-RU" sz="2200" kern="1200" dirty="0" err="1"/>
            <a:t>жасанды</a:t>
          </a:r>
          <a:r>
            <a:rPr lang="ru-RU" sz="2200" kern="1200" dirty="0"/>
            <a:t> </a:t>
          </a:r>
          <a:r>
            <a:rPr lang="ru-RU" sz="2200" kern="1200" dirty="0" err="1"/>
            <a:t>линзаны</a:t>
          </a:r>
          <a:r>
            <a:rPr lang="ru-RU" sz="2200" kern="1200" dirty="0"/>
            <a:t> </a:t>
          </a:r>
          <a:r>
            <a:rPr lang="ru-RU" sz="2200" kern="1200" dirty="0" err="1"/>
            <a:t>имплантациялау.Линзалар</a:t>
          </a:r>
          <a:r>
            <a:rPr lang="ru-RU" sz="2200" kern="1200" dirty="0"/>
            <a:t> </a:t>
          </a:r>
          <a:r>
            <a:rPr lang="ru-RU" sz="2200" kern="1200" dirty="0" err="1"/>
            <a:t>оптикалық</a:t>
          </a:r>
          <a:r>
            <a:rPr lang="ru-RU" sz="2200" kern="1200" dirty="0"/>
            <a:t> </a:t>
          </a:r>
          <a:r>
            <a:rPr lang="ru-RU" sz="2200" kern="1200" dirty="0" err="1"/>
            <a:t>полиметил</a:t>
          </a:r>
          <a:r>
            <a:rPr lang="ru-RU" sz="2200" kern="1200" dirty="0"/>
            <a:t> </a:t>
          </a:r>
          <a:r>
            <a:rPr lang="ru-RU" sz="2200" kern="1200" dirty="0" err="1"/>
            <a:t>метакрилаттан</a:t>
          </a:r>
          <a:r>
            <a:rPr lang="ru-RU" sz="2200" kern="1200" dirty="0"/>
            <a:t> </a:t>
          </a:r>
          <a:r>
            <a:rPr lang="ru-RU" sz="2200" kern="1200" dirty="0" err="1"/>
            <a:t>жасалған</a:t>
          </a:r>
          <a:r>
            <a:rPr lang="ru-RU" sz="2200" kern="1200" dirty="0"/>
            <a:t>.</a:t>
          </a:r>
          <a:endParaRPr lang="ru-KZ" sz="2200" kern="1200" dirty="0"/>
        </a:p>
      </dsp:txBody>
      <dsp:txXfrm>
        <a:off x="59567" y="1567877"/>
        <a:ext cx="7766337" cy="11011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5F897-5601-4EB5-9DF0-BFC7A5B7DAED}">
      <dsp:nvSpPr>
        <dsp:cNvPr id="0" name=""/>
        <dsp:cNvSpPr/>
      </dsp:nvSpPr>
      <dsp:spPr>
        <a:xfrm>
          <a:off x="0" y="72238"/>
          <a:ext cx="5064893" cy="1877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Гепатоциттердің физиологиялық белсенділігін арттыру үшін екі әдіс әзірленуде:</a:t>
          </a:r>
          <a:endParaRPr lang="ru-KZ" sz="1600" kern="1200"/>
        </a:p>
      </dsp:txBody>
      <dsp:txXfrm>
        <a:off x="91664" y="163902"/>
        <a:ext cx="4881565" cy="1694412"/>
      </dsp:txXfrm>
    </dsp:sp>
    <dsp:sp modelId="{7A10BC6A-9444-44F9-8E93-FEFBEFA2FB97}">
      <dsp:nvSpPr>
        <dsp:cNvPr id="0" name=""/>
        <dsp:cNvSpPr/>
      </dsp:nvSpPr>
      <dsp:spPr>
        <a:xfrm>
          <a:off x="0" y="1996058"/>
          <a:ext cx="5064893" cy="1877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полимерлі материалдардан (мысалы, альгинат пен агароза) жасалған микро- немесе макрокапсулаларда оқшауланған гепатоциттердің пулын бұлшықет ішіне имплантациялау;</a:t>
          </a:r>
          <a:endParaRPr lang="ru-KZ" sz="1600" kern="1200"/>
        </a:p>
      </dsp:txBody>
      <dsp:txXfrm>
        <a:off x="91664" y="2087722"/>
        <a:ext cx="4881565" cy="1694412"/>
      </dsp:txXfrm>
    </dsp:sp>
    <dsp:sp modelId="{F0E55289-1B67-41F0-AF6A-D562B9ECFC11}">
      <dsp:nvSpPr>
        <dsp:cNvPr id="0" name=""/>
        <dsp:cNvSpPr/>
      </dsp:nvSpPr>
      <dsp:spPr>
        <a:xfrm>
          <a:off x="0" y="3919879"/>
          <a:ext cx="5064893" cy="1877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құрамында жұмыс істейтін донорлық гепатоциттердің (негізінен шошқаның) немесе полимер матрицаларының бетінде немесе көлемді түрде иммобилизацияланған гепатоциттердің бос суспензиясы бар экстракорпоральды құрылғыларды пайдалана отырып пациенттің қанын немесе плазмасын перфузиясы.</a:t>
          </a:r>
          <a:endParaRPr lang="ru-KZ" sz="1600" kern="1200"/>
        </a:p>
      </dsp:txBody>
      <dsp:txXfrm>
        <a:off x="91664" y="4011543"/>
        <a:ext cx="4881565" cy="16944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ctrTitle"/>
          </p:nvPr>
        </p:nvSpPr>
        <p:spPr>
          <a:xfrm>
            <a:off x="685800" y="2130425"/>
            <a:ext cx="77724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a:t>Образец заголовка</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s-ES" dirty="0"/>
          </a:p>
        </p:txBody>
      </p:sp>
      <p:sp>
        <p:nvSpPr>
          <p:cNvPr id="4" name="3 Marcador de fecha"/>
          <p:cNvSpPr>
            <a:spLocks noGrp="1"/>
          </p:cNvSpPr>
          <p:nvPr>
            <p:ph type="dt" sz="half" idx="10"/>
          </p:nvPr>
        </p:nvSpPr>
        <p:spPr/>
        <p:txBody>
          <a:bodyPr/>
          <a:lstStyle/>
          <a:p>
            <a:pPr>
              <a:defRPr/>
            </a:pPr>
            <a:fld id="{266BD7ED-E97A-4477-B25C-8538B4FC25A0}" type="datetimeFigureOut">
              <a:rPr lang="ru-RU" smtClean="0"/>
              <a:pPr>
                <a:defRPr/>
              </a:pPr>
              <a:t>04.10.2023</a:t>
            </a:fld>
            <a:endParaRPr lang="ru-RU"/>
          </a:p>
        </p:txBody>
      </p:sp>
      <p:sp>
        <p:nvSpPr>
          <p:cNvPr id="5" name="4 Marcador de pie de página"/>
          <p:cNvSpPr>
            <a:spLocks noGrp="1"/>
          </p:cNvSpPr>
          <p:nvPr>
            <p:ph type="ftr" sz="quarter" idx="11"/>
          </p:nvPr>
        </p:nvSpPr>
        <p:spPr/>
        <p:txBody>
          <a:bodyPr/>
          <a:lstStyle/>
          <a:p>
            <a:pPr>
              <a:defRPr/>
            </a:pPr>
            <a:endParaRPr lang="ru-RU"/>
          </a:p>
        </p:txBody>
      </p:sp>
      <p:sp>
        <p:nvSpPr>
          <p:cNvPr id="6" name="5 Marcador de número de diapositiva"/>
          <p:cNvSpPr>
            <a:spLocks noGrp="1"/>
          </p:cNvSpPr>
          <p:nvPr>
            <p:ph type="sldNum" sz="quarter" idx="12"/>
          </p:nvPr>
        </p:nvSpPr>
        <p:spPr/>
        <p:txBody>
          <a:bodyPr/>
          <a:lstStyle/>
          <a:p>
            <a:fld id="{4A2D0716-BEF0-405B-92B1-A165058BC5F0}" type="slidenum">
              <a:rPr lang="ru-RU" altLang="" smtClean="0"/>
              <a:pPr/>
              <a:t>‹#›</a:t>
            </a:fld>
            <a:endParaRPr lang="ru-RU" altLang=""/>
          </a:p>
        </p:txBody>
      </p:sp>
    </p:spTree>
    <p:extLst>
      <p:ext uri="{BB962C8B-B14F-4D97-AF65-F5344CB8AC3E}">
        <p14:creationId xmlns:p14="http://schemas.microsoft.com/office/powerpoint/2010/main" val="24912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fecha"/>
          <p:cNvSpPr>
            <a:spLocks noGrp="1"/>
          </p:cNvSpPr>
          <p:nvPr>
            <p:ph type="dt" sz="half" idx="10"/>
          </p:nvPr>
        </p:nvSpPr>
        <p:spPr/>
        <p:txBody>
          <a:bodyPr/>
          <a:lstStyle/>
          <a:p>
            <a:pPr>
              <a:defRPr/>
            </a:pPr>
            <a:fld id="{266BD7ED-E97A-4477-B25C-8538B4FC25A0}" type="datetimeFigureOut">
              <a:rPr lang="ru-RU" smtClean="0"/>
              <a:pPr>
                <a:defRPr/>
              </a:pPr>
              <a:t>04.10.2023</a:t>
            </a:fld>
            <a:endParaRPr lang="ru-RU"/>
          </a:p>
        </p:txBody>
      </p:sp>
      <p:sp>
        <p:nvSpPr>
          <p:cNvPr id="5" name="4 Marcador de pie de página"/>
          <p:cNvSpPr>
            <a:spLocks noGrp="1"/>
          </p:cNvSpPr>
          <p:nvPr>
            <p:ph type="ftr" sz="quarter" idx="11"/>
          </p:nvPr>
        </p:nvSpPr>
        <p:spPr/>
        <p:txBody>
          <a:bodyPr/>
          <a:lstStyle/>
          <a:p>
            <a:pPr>
              <a:defRPr/>
            </a:pPr>
            <a:endParaRPr lang="ru-RU"/>
          </a:p>
        </p:txBody>
      </p:sp>
      <p:sp>
        <p:nvSpPr>
          <p:cNvPr id="6" name="5 Marcador de número de diapositiva"/>
          <p:cNvSpPr>
            <a:spLocks noGrp="1"/>
          </p:cNvSpPr>
          <p:nvPr>
            <p:ph type="sldNum" sz="quarter" idx="12"/>
          </p:nvPr>
        </p:nvSpPr>
        <p:spPr/>
        <p:txBody>
          <a:bodyPr/>
          <a:lstStyle/>
          <a:p>
            <a:fld id="{4A2D0716-BEF0-405B-92B1-A165058BC5F0}" type="slidenum">
              <a:rPr lang="ru-RU" altLang="" smtClean="0"/>
              <a:pPr/>
              <a:t>‹#›</a:t>
            </a:fld>
            <a:endParaRPr lang="ru-RU" altLang=""/>
          </a:p>
        </p:txBody>
      </p:sp>
    </p:spTree>
    <p:extLst>
      <p:ext uri="{BB962C8B-B14F-4D97-AF65-F5344CB8AC3E}">
        <p14:creationId xmlns:p14="http://schemas.microsoft.com/office/powerpoint/2010/main" val="398024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ru-RU"/>
              <a:t>Образец заголовка</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fecha"/>
          <p:cNvSpPr>
            <a:spLocks noGrp="1"/>
          </p:cNvSpPr>
          <p:nvPr>
            <p:ph type="dt" sz="half" idx="10"/>
          </p:nvPr>
        </p:nvSpPr>
        <p:spPr/>
        <p:txBody>
          <a:bodyPr/>
          <a:lstStyle/>
          <a:p>
            <a:pPr>
              <a:defRPr/>
            </a:pPr>
            <a:fld id="{266BD7ED-E97A-4477-B25C-8538B4FC25A0}" type="datetimeFigureOut">
              <a:rPr lang="ru-RU" smtClean="0"/>
              <a:pPr>
                <a:defRPr/>
              </a:pPr>
              <a:t>04.10.2023</a:t>
            </a:fld>
            <a:endParaRPr lang="ru-RU"/>
          </a:p>
        </p:txBody>
      </p:sp>
      <p:sp>
        <p:nvSpPr>
          <p:cNvPr id="5" name="4 Marcador de pie de página"/>
          <p:cNvSpPr>
            <a:spLocks noGrp="1"/>
          </p:cNvSpPr>
          <p:nvPr>
            <p:ph type="ftr" sz="quarter" idx="11"/>
          </p:nvPr>
        </p:nvSpPr>
        <p:spPr/>
        <p:txBody>
          <a:bodyPr/>
          <a:lstStyle/>
          <a:p>
            <a:pPr>
              <a:defRPr/>
            </a:pPr>
            <a:endParaRPr lang="ru-RU"/>
          </a:p>
        </p:txBody>
      </p:sp>
      <p:sp>
        <p:nvSpPr>
          <p:cNvPr id="6" name="5 Marcador de número de diapositiva"/>
          <p:cNvSpPr>
            <a:spLocks noGrp="1"/>
          </p:cNvSpPr>
          <p:nvPr>
            <p:ph type="sldNum" sz="quarter" idx="12"/>
          </p:nvPr>
        </p:nvSpPr>
        <p:spPr/>
        <p:txBody>
          <a:bodyPr/>
          <a:lstStyle/>
          <a:p>
            <a:fld id="{4A2D0716-BEF0-405B-92B1-A165058BC5F0}" type="slidenum">
              <a:rPr lang="ru-RU" altLang="" smtClean="0"/>
              <a:pPr/>
              <a:t>‹#›</a:t>
            </a:fld>
            <a:endParaRPr lang="ru-RU" altLang=""/>
          </a:p>
        </p:txBody>
      </p:sp>
    </p:spTree>
    <p:extLst>
      <p:ext uri="{BB962C8B-B14F-4D97-AF65-F5344CB8AC3E}">
        <p14:creationId xmlns:p14="http://schemas.microsoft.com/office/powerpoint/2010/main" val="2896638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a:t>Образец заголовка</a:t>
            </a:r>
            <a:endParaRPr lang="es-ES"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dirty="0"/>
          </a:p>
        </p:txBody>
      </p:sp>
      <p:sp>
        <p:nvSpPr>
          <p:cNvPr id="4" name="3 Marcador de fecha"/>
          <p:cNvSpPr>
            <a:spLocks noGrp="1"/>
          </p:cNvSpPr>
          <p:nvPr>
            <p:ph type="dt" sz="half" idx="10"/>
          </p:nvPr>
        </p:nvSpPr>
        <p:spPr/>
        <p:txBody>
          <a:bodyPr/>
          <a:lstStyle/>
          <a:p>
            <a:pPr>
              <a:defRPr/>
            </a:pPr>
            <a:fld id="{266BD7ED-E97A-4477-B25C-8538B4FC25A0}" type="datetimeFigureOut">
              <a:rPr lang="ru-RU" smtClean="0"/>
              <a:pPr>
                <a:defRPr/>
              </a:pPr>
              <a:t>04.10.2023</a:t>
            </a:fld>
            <a:endParaRPr lang="ru-RU"/>
          </a:p>
        </p:txBody>
      </p:sp>
      <p:sp>
        <p:nvSpPr>
          <p:cNvPr id="5" name="4 Marcador de pie de página"/>
          <p:cNvSpPr>
            <a:spLocks noGrp="1"/>
          </p:cNvSpPr>
          <p:nvPr>
            <p:ph type="ftr" sz="quarter" idx="11"/>
          </p:nvPr>
        </p:nvSpPr>
        <p:spPr/>
        <p:txBody>
          <a:bodyPr/>
          <a:lstStyle/>
          <a:p>
            <a:pPr>
              <a:defRPr/>
            </a:pPr>
            <a:endParaRPr lang="ru-RU"/>
          </a:p>
        </p:txBody>
      </p:sp>
      <p:sp>
        <p:nvSpPr>
          <p:cNvPr id="6" name="5 Marcador de número de diapositiva"/>
          <p:cNvSpPr>
            <a:spLocks noGrp="1"/>
          </p:cNvSpPr>
          <p:nvPr>
            <p:ph type="sldNum" sz="quarter" idx="12"/>
          </p:nvPr>
        </p:nvSpPr>
        <p:spPr/>
        <p:txBody>
          <a:bodyPr/>
          <a:lstStyle/>
          <a:p>
            <a:fld id="{4A2D0716-BEF0-405B-92B1-A165058BC5F0}" type="slidenum">
              <a:rPr lang="ru-RU" altLang="" smtClean="0"/>
              <a:pPr/>
              <a:t>‹#›</a:t>
            </a:fld>
            <a:endParaRPr lang="ru-RU" altLang=""/>
          </a:p>
        </p:txBody>
      </p:sp>
    </p:spTree>
    <p:extLst>
      <p:ext uri="{BB962C8B-B14F-4D97-AF65-F5344CB8AC3E}">
        <p14:creationId xmlns:p14="http://schemas.microsoft.com/office/powerpoint/2010/main" val="24531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3 Marcador de fecha"/>
          <p:cNvSpPr>
            <a:spLocks noGrp="1"/>
          </p:cNvSpPr>
          <p:nvPr>
            <p:ph type="dt" sz="half" idx="10"/>
          </p:nvPr>
        </p:nvSpPr>
        <p:spPr/>
        <p:txBody>
          <a:bodyPr/>
          <a:lstStyle/>
          <a:p>
            <a:pPr>
              <a:defRPr/>
            </a:pPr>
            <a:fld id="{266BD7ED-E97A-4477-B25C-8538B4FC25A0}" type="datetimeFigureOut">
              <a:rPr lang="ru-RU" smtClean="0"/>
              <a:pPr>
                <a:defRPr/>
              </a:pPr>
              <a:t>04.10.2023</a:t>
            </a:fld>
            <a:endParaRPr lang="ru-RU"/>
          </a:p>
        </p:txBody>
      </p:sp>
      <p:sp>
        <p:nvSpPr>
          <p:cNvPr id="5" name="4 Marcador de pie de página"/>
          <p:cNvSpPr>
            <a:spLocks noGrp="1"/>
          </p:cNvSpPr>
          <p:nvPr>
            <p:ph type="ftr" sz="quarter" idx="11"/>
          </p:nvPr>
        </p:nvSpPr>
        <p:spPr/>
        <p:txBody>
          <a:bodyPr/>
          <a:lstStyle/>
          <a:p>
            <a:pPr>
              <a:defRPr/>
            </a:pPr>
            <a:endParaRPr lang="ru-RU"/>
          </a:p>
        </p:txBody>
      </p:sp>
      <p:sp>
        <p:nvSpPr>
          <p:cNvPr id="6" name="5 Marcador de número de diapositiva"/>
          <p:cNvSpPr>
            <a:spLocks noGrp="1"/>
          </p:cNvSpPr>
          <p:nvPr>
            <p:ph type="sldNum" sz="quarter" idx="12"/>
          </p:nvPr>
        </p:nvSpPr>
        <p:spPr/>
        <p:txBody>
          <a:bodyPr/>
          <a:lstStyle/>
          <a:p>
            <a:fld id="{4A2D0716-BEF0-405B-92B1-A165058BC5F0}" type="slidenum">
              <a:rPr lang="ru-RU" altLang="" smtClean="0"/>
              <a:pPr/>
              <a:t>‹#›</a:t>
            </a:fld>
            <a:endParaRPr lang="ru-RU" altLang=""/>
          </a:p>
        </p:txBody>
      </p:sp>
    </p:spTree>
    <p:extLst>
      <p:ext uri="{BB962C8B-B14F-4D97-AF65-F5344CB8AC3E}">
        <p14:creationId xmlns:p14="http://schemas.microsoft.com/office/powerpoint/2010/main" val="223610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5" name="4 Marcador de fecha"/>
          <p:cNvSpPr>
            <a:spLocks noGrp="1"/>
          </p:cNvSpPr>
          <p:nvPr>
            <p:ph type="dt" sz="half" idx="10"/>
          </p:nvPr>
        </p:nvSpPr>
        <p:spPr/>
        <p:txBody>
          <a:bodyPr/>
          <a:lstStyle/>
          <a:p>
            <a:pPr>
              <a:defRPr/>
            </a:pPr>
            <a:fld id="{266BD7ED-E97A-4477-B25C-8538B4FC25A0}" type="datetimeFigureOut">
              <a:rPr lang="ru-RU" smtClean="0"/>
              <a:pPr>
                <a:defRPr/>
              </a:pPr>
              <a:t>04.10.2023</a:t>
            </a:fld>
            <a:endParaRPr lang="ru-RU"/>
          </a:p>
        </p:txBody>
      </p:sp>
      <p:sp>
        <p:nvSpPr>
          <p:cNvPr id="6" name="5 Marcador de pie de página"/>
          <p:cNvSpPr>
            <a:spLocks noGrp="1"/>
          </p:cNvSpPr>
          <p:nvPr>
            <p:ph type="ftr" sz="quarter" idx="11"/>
          </p:nvPr>
        </p:nvSpPr>
        <p:spPr/>
        <p:txBody>
          <a:bodyPr/>
          <a:lstStyle/>
          <a:p>
            <a:pPr>
              <a:defRPr/>
            </a:pPr>
            <a:endParaRPr lang="ru-RU"/>
          </a:p>
        </p:txBody>
      </p:sp>
      <p:sp>
        <p:nvSpPr>
          <p:cNvPr id="7" name="6 Marcador de número de diapositiva"/>
          <p:cNvSpPr>
            <a:spLocks noGrp="1"/>
          </p:cNvSpPr>
          <p:nvPr>
            <p:ph type="sldNum" sz="quarter" idx="12"/>
          </p:nvPr>
        </p:nvSpPr>
        <p:spPr/>
        <p:txBody>
          <a:bodyPr/>
          <a:lstStyle/>
          <a:p>
            <a:fld id="{4A2D0716-BEF0-405B-92B1-A165058BC5F0}" type="slidenum">
              <a:rPr lang="ru-RU" altLang="" smtClean="0"/>
              <a:pPr/>
              <a:t>‹#›</a:t>
            </a:fld>
            <a:endParaRPr lang="ru-RU" altLang=""/>
          </a:p>
        </p:txBody>
      </p:sp>
    </p:spTree>
    <p:extLst>
      <p:ext uri="{BB962C8B-B14F-4D97-AF65-F5344CB8AC3E}">
        <p14:creationId xmlns:p14="http://schemas.microsoft.com/office/powerpoint/2010/main" val="328128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a:t>Образец заголовка</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7" name="6 Marcador de fecha"/>
          <p:cNvSpPr>
            <a:spLocks noGrp="1"/>
          </p:cNvSpPr>
          <p:nvPr>
            <p:ph type="dt" sz="half" idx="10"/>
          </p:nvPr>
        </p:nvSpPr>
        <p:spPr/>
        <p:txBody>
          <a:bodyPr/>
          <a:lstStyle/>
          <a:p>
            <a:pPr>
              <a:defRPr/>
            </a:pPr>
            <a:fld id="{266BD7ED-E97A-4477-B25C-8538B4FC25A0}" type="datetimeFigureOut">
              <a:rPr lang="ru-RU" smtClean="0"/>
              <a:pPr>
                <a:defRPr/>
              </a:pPr>
              <a:t>04.10.2023</a:t>
            </a:fld>
            <a:endParaRPr lang="ru-RU"/>
          </a:p>
        </p:txBody>
      </p:sp>
      <p:sp>
        <p:nvSpPr>
          <p:cNvPr id="8" name="7 Marcador de pie de página"/>
          <p:cNvSpPr>
            <a:spLocks noGrp="1"/>
          </p:cNvSpPr>
          <p:nvPr>
            <p:ph type="ftr" sz="quarter" idx="11"/>
          </p:nvPr>
        </p:nvSpPr>
        <p:spPr/>
        <p:txBody>
          <a:bodyPr/>
          <a:lstStyle/>
          <a:p>
            <a:pPr>
              <a:defRPr/>
            </a:pPr>
            <a:endParaRPr lang="ru-RU"/>
          </a:p>
        </p:txBody>
      </p:sp>
      <p:sp>
        <p:nvSpPr>
          <p:cNvPr id="9" name="8 Marcador de número de diapositiva"/>
          <p:cNvSpPr>
            <a:spLocks noGrp="1"/>
          </p:cNvSpPr>
          <p:nvPr>
            <p:ph type="sldNum" sz="quarter" idx="12"/>
          </p:nvPr>
        </p:nvSpPr>
        <p:spPr/>
        <p:txBody>
          <a:bodyPr/>
          <a:lstStyle/>
          <a:p>
            <a:fld id="{4A2D0716-BEF0-405B-92B1-A165058BC5F0}" type="slidenum">
              <a:rPr lang="ru-RU" altLang="" smtClean="0"/>
              <a:pPr/>
              <a:t>‹#›</a:t>
            </a:fld>
            <a:endParaRPr lang="ru-RU" altLang=""/>
          </a:p>
        </p:txBody>
      </p:sp>
    </p:spTree>
    <p:extLst>
      <p:ext uri="{BB962C8B-B14F-4D97-AF65-F5344CB8AC3E}">
        <p14:creationId xmlns:p14="http://schemas.microsoft.com/office/powerpoint/2010/main" val="31056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fecha"/>
          <p:cNvSpPr>
            <a:spLocks noGrp="1"/>
          </p:cNvSpPr>
          <p:nvPr>
            <p:ph type="dt" sz="half" idx="10"/>
          </p:nvPr>
        </p:nvSpPr>
        <p:spPr/>
        <p:txBody>
          <a:bodyPr/>
          <a:lstStyle/>
          <a:p>
            <a:pPr>
              <a:defRPr/>
            </a:pPr>
            <a:fld id="{266BD7ED-E97A-4477-B25C-8538B4FC25A0}" type="datetimeFigureOut">
              <a:rPr lang="ru-RU" smtClean="0"/>
              <a:pPr>
                <a:defRPr/>
              </a:pPr>
              <a:t>04.10.2023</a:t>
            </a:fld>
            <a:endParaRPr lang="ru-RU"/>
          </a:p>
        </p:txBody>
      </p:sp>
      <p:sp>
        <p:nvSpPr>
          <p:cNvPr id="4" name="3 Marcador de pie de página"/>
          <p:cNvSpPr>
            <a:spLocks noGrp="1"/>
          </p:cNvSpPr>
          <p:nvPr>
            <p:ph type="ftr" sz="quarter" idx="11"/>
          </p:nvPr>
        </p:nvSpPr>
        <p:spPr/>
        <p:txBody>
          <a:bodyPr/>
          <a:lstStyle/>
          <a:p>
            <a:pPr>
              <a:defRPr/>
            </a:pPr>
            <a:endParaRPr lang="ru-RU"/>
          </a:p>
        </p:txBody>
      </p:sp>
      <p:sp>
        <p:nvSpPr>
          <p:cNvPr id="5" name="4 Marcador de número de diapositiva"/>
          <p:cNvSpPr>
            <a:spLocks noGrp="1"/>
          </p:cNvSpPr>
          <p:nvPr>
            <p:ph type="sldNum" sz="quarter" idx="12"/>
          </p:nvPr>
        </p:nvSpPr>
        <p:spPr/>
        <p:txBody>
          <a:bodyPr/>
          <a:lstStyle/>
          <a:p>
            <a:fld id="{4A2D0716-BEF0-405B-92B1-A165058BC5F0}" type="slidenum">
              <a:rPr lang="ru-RU" altLang="" smtClean="0"/>
              <a:pPr/>
              <a:t>‹#›</a:t>
            </a:fld>
            <a:endParaRPr lang="ru-RU" altLang=""/>
          </a:p>
        </p:txBody>
      </p:sp>
    </p:spTree>
    <p:extLst>
      <p:ext uri="{BB962C8B-B14F-4D97-AF65-F5344CB8AC3E}">
        <p14:creationId xmlns:p14="http://schemas.microsoft.com/office/powerpoint/2010/main" val="353757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266BD7ED-E97A-4477-B25C-8538B4FC25A0}" type="datetimeFigureOut">
              <a:rPr lang="ru-RU" smtClean="0"/>
              <a:pPr>
                <a:defRPr/>
              </a:pPr>
              <a:t>04.10.2023</a:t>
            </a:fld>
            <a:endParaRPr lang="ru-RU"/>
          </a:p>
        </p:txBody>
      </p:sp>
      <p:sp>
        <p:nvSpPr>
          <p:cNvPr id="3" name="2 Marcador de pie de página"/>
          <p:cNvSpPr>
            <a:spLocks noGrp="1"/>
          </p:cNvSpPr>
          <p:nvPr>
            <p:ph type="ftr" sz="quarter" idx="11"/>
          </p:nvPr>
        </p:nvSpPr>
        <p:spPr/>
        <p:txBody>
          <a:bodyPr/>
          <a:lstStyle/>
          <a:p>
            <a:pPr>
              <a:defRPr/>
            </a:pPr>
            <a:endParaRPr lang="ru-RU"/>
          </a:p>
        </p:txBody>
      </p:sp>
      <p:sp>
        <p:nvSpPr>
          <p:cNvPr id="4" name="3 Marcador de número de diapositiva"/>
          <p:cNvSpPr>
            <a:spLocks noGrp="1"/>
          </p:cNvSpPr>
          <p:nvPr>
            <p:ph type="sldNum" sz="quarter" idx="12"/>
          </p:nvPr>
        </p:nvSpPr>
        <p:spPr/>
        <p:txBody>
          <a:bodyPr/>
          <a:lstStyle/>
          <a:p>
            <a:fld id="{4A2D0716-BEF0-405B-92B1-A165058BC5F0}" type="slidenum">
              <a:rPr lang="ru-RU" altLang="" smtClean="0"/>
              <a:pPr/>
              <a:t>‹#›</a:t>
            </a:fld>
            <a:endParaRPr lang="ru-RU" altLang=""/>
          </a:p>
        </p:txBody>
      </p:sp>
    </p:spTree>
    <p:extLst>
      <p:ext uri="{BB962C8B-B14F-4D97-AF65-F5344CB8AC3E}">
        <p14:creationId xmlns:p14="http://schemas.microsoft.com/office/powerpoint/2010/main" val="356745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4 Marcador de fecha"/>
          <p:cNvSpPr>
            <a:spLocks noGrp="1"/>
          </p:cNvSpPr>
          <p:nvPr>
            <p:ph type="dt" sz="half" idx="10"/>
          </p:nvPr>
        </p:nvSpPr>
        <p:spPr/>
        <p:txBody>
          <a:bodyPr/>
          <a:lstStyle/>
          <a:p>
            <a:pPr>
              <a:defRPr/>
            </a:pPr>
            <a:fld id="{266BD7ED-E97A-4477-B25C-8538B4FC25A0}" type="datetimeFigureOut">
              <a:rPr lang="ru-RU" smtClean="0"/>
              <a:pPr>
                <a:defRPr/>
              </a:pPr>
              <a:t>04.10.2023</a:t>
            </a:fld>
            <a:endParaRPr lang="ru-RU"/>
          </a:p>
        </p:txBody>
      </p:sp>
      <p:sp>
        <p:nvSpPr>
          <p:cNvPr id="6" name="5 Marcador de pie de página"/>
          <p:cNvSpPr>
            <a:spLocks noGrp="1"/>
          </p:cNvSpPr>
          <p:nvPr>
            <p:ph type="ftr" sz="quarter" idx="11"/>
          </p:nvPr>
        </p:nvSpPr>
        <p:spPr/>
        <p:txBody>
          <a:bodyPr/>
          <a:lstStyle/>
          <a:p>
            <a:pPr>
              <a:defRPr/>
            </a:pPr>
            <a:endParaRPr lang="ru-RU"/>
          </a:p>
        </p:txBody>
      </p:sp>
      <p:sp>
        <p:nvSpPr>
          <p:cNvPr id="7" name="6 Marcador de número de diapositiva"/>
          <p:cNvSpPr>
            <a:spLocks noGrp="1"/>
          </p:cNvSpPr>
          <p:nvPr>
            <p:ph type="sldNum" sz="quarter" idx="12"/>
          </p:nvPr>
        </p:nvSpPr>
        <p:spPr/>
        <p:txBody>
          <a:bodyPr/>
          <a:lstStyle/>
          <a:p>
            <a:fld id="{4A2D0716-BEF0-405B-92B1-A165058BC5F0}" type="slidenum">
              <a:rPr lang="ru-RU" altLang="" smtClean="0"/>
              <a:pPr/>
              <a:t>‹#›</a:t>
            </a:fld>
            <a:endParaRPr lang="ru-RU" altLang=""/>
          </a:p>
        </p:txBody>
      </p:sp>
    </p:spTree>
    <p:extLst>
      <p:ext uri="{BB962C8B-B14F-4D97-AF65-F5344CB8AC3E}">
        <p14:creationId xmlns:p14="http://schemas.microsoft.com/office/powerpoint/2010/main" val="71956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4 Marcador de fecha"/>
          <p:cNvSpPr>
            <a:spLocks noGrp="1"/>
          </p:cNvSpPr>
          <p:nvPr>
            <p:ph type="dt" sz="half" idx="10"/>
          </p:nvPr>
        </p:nvSpPr>
        <p:spPr/>
        <p:txBody>
          <a:bodyPr/>
          <a:lstStyle/>
          <a:p>
            <a:pPr>
              <a:defRPr/>
            </a:pPr>
            <a:fld id="{266BD7ED-E97A-4477-B25C-8538B4FC25A0}" type="datetimeFigureOut">
              <a:rPr lang="ru-RU" smtClean="0"/>
              <a:pPr>
                <a:defRPr/>
              </a:pPr>
              <a:t>04.10.2023</a:t>
            </a:fld>
            <a:endParaRPr lang="ru-RU"/>
          </a:p>
        </p:txBody>
      </p:sp>
      <p:sp>
        <p:nvSpPr>
          <p:cNvPr id="6" name="5 Marcador de pie de página"/>
          <p:cNvSpPr>
            <a:spLocks noGrp="1"/>
          </p:cNvSpPr>
          <p:nvPr>
            <p:ph type="ftr" sz="quarter" idx="11"/>
          </p:nvPr>
        </p:nvSpPr>
        <p:spPr/>
        <p:txBody>
          <a:bodyPr/>
          <a:lstStyle/>
          <a:p>
            <a:pPr>
              <a:defRPr/>
            </a:pPr>
            <a:endParaRPr lang="ru-RU"/>
          </a:p>
        </p:txBody>
      </p:sp>
      <p:sp>
        <p:nvSpPr>
          <p:cNvPr id="7" name="6 Marcador de número de diapositiva"/>
          <p:cNvSpPr>
            <a:spLocks noGrp="1"/>
          </p:cNvSpPr>
          <p:nvPr>
            <p:ph type="sldNum" sz="quarter" idx="12"/>
          </p:nvPr>
        </p:nvSpPr>
        <p:spPr/>
        <p:txBody>
          <a:bodyPr/>
          <a:lstStyle/>
          <a:p>
            <a:fld id="{4A2D0716-BEF0-405B-92B1-A165058BC5F0}" type="slidenum">
              <a:rPr lang="ru-RU" altLang="" smtClean="0"/>
              <a:pPr/>
              <a:t>‹#›</a:t>
            </a:fld>
            <a:endParaRPr lang="ru-RU" altLang=""/>
          </a:p>
        </p:txBody>
      </p:sp>
    </p:spTree>
    <p:extLst>
      <p:ext uri="{BB962C8B-B14F-4D97-AF65-F5344CB8AC3E}">
        <p14:creationId xmlns:p14="http://schemas.microsoft.com/office/powerpoint/2010/main" val="98342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66BD7ED-E97A-4477-B25C-8538B4FC25A0}" type="datetimeFigureOut">
              <a:rPr lang="ru-RU" smtClean="0"/>
              <a:pPr>
                <a:defRPr/>
              </a:pPr>
              <a:t>04.10.2023</a:t>
            </a:fld>
            <a:endParaRPr lang="ru-RU"/>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D0716-BEF0-405B-92B1-A165058BC5F0}" type="slidenum">
              <a:rPr lang="ru-RU" altLang="" smtClean="0"/>
              <a:pPr/>
              <a:t>‹#›</a:t>
            </a:fld>
            <a:endParaRPr lang="ru-RU" altLang=""/>
          </a:p>
        </p:txBody>
      </p:sp>
      <p:pic>
        <p:nvPicPr>
          <p:cNvPr id="7" name="6 Imagen" descr="Dibujo.bmp"/>
          <p:cNvPicPr>
            <a:picLocks noChangeAspect="1"/>
          </p:cNvPicPr>
          <p:nvPr/>
        </p:nvPicPr>
        <p:blipFill>
          <a:blip r:embed="rId13" cstate="print"/>
          <a:stretch>
            <a:fillRect/>
          </a:stretch>
        </p:blipFill>
        <p:spPr>
          <a:xfrm>
            <a:off x="0" y="0"/>
            <a:ext cx="9144000" cy="6858000"/>
          </a:xfrm>
          <a:prstGeom prst="rect">
            <a:avLst/>
          </a:prstGeom>
        </p:spPr>
      </p:pic>
      <p:sp>
        <p:nvSpPr>
          <p:cNvPr id="9" name="Rectangle 10"/>
          <p:cNvSpPr>
            <a:spLocks noChangeArrowheads="1"/>
          </p:cNvSpPr>
          <p:nvPr/>
        </p:nvSpPr>
        <p:spPr bwMode="auto">
          <a:xfrm>
            <a:off x="0" y="0"/>
            <a:ext cx="9144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a:p>
        </p:txBody>
      </p:sp>
    </p:spTree>
    <p:extLst>
      <p:ext uri="{BB962C8B-B14F-4D97-AF65-F5344CB8AC3E}">
        <p14:creationId xmlns:p14="http://schemas.microsoft.com/office/powerpoint/2010/main" val="1824326341"/>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tiensmed.ru/news/post_new831.html"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tiensmed.ru/news/post_new824.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tiensmed.ru/news/post_new839.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tiensmed.ru/news/post_new833.html"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tiensmed.ru/news/post_new821.htm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tiensmed.ru/news/post_new5151.html" TargetMode="Externa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tiensmed.ru/news/post_new864.html"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0.jpe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4BD0F73-52F5-4CDC-A7AF-9E619FF5B11C}"/>
              </a:ext>
            </a:extLst>
          </p:cNvPr>
          <p:cNvSpPr/>
          <p:nvPr/>
        </p:nvSpPr>
        <p:spPr>
          <a:xfrm>
            <a:off x="442883" y="2824159"/>
            <a:ext cx="8572560" cy="2585323"/>
          </a:xfrm>
          <a:prstGeom prst="rect">
            <a:avLst/>
          </a:prstGeom>
          <a:noFill/>
        </p:spPr>
        <p:txBody>
          <a:bodyPr lIns="91440" tIns="45720" rIns="91440" bIns="4572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fontAlgn="auto" hangingPunct="1">
              <a:spcBef>
                <a:spcPts val="0"/>
              </a:spcBef>
              <a:spcAft>
                <a:spcPts val="0"/>
              </a:spcAft>
              <a:defRPr/>
            </a:pPr>
            <a:r>
              <a:rPr lang="ru-RU" sz="5400" b="1" dirty="0">
                <a:ln/>
                <a:solidFill>
                  <a:schemeClr val="accent3"/>
                </a:solidFill>
                <a:latin typeface="+mn-lt"/>
                <a:cs typeface="+mn-cs"/>
              </a:rPr>
              <a:t>«</a:t>
            </a:r>
            <a:r>
              <a:rPr lang="kk-KZ" sz="5400" dirty="0">
                <a:latin typeface="Arial"/>
                <a:cs typeface="Arial"/>
              </a:rPr>
              <a:t>Жасанды мүшелерді конструкциялауға арналған материалдар</a:t>
            </a:r>
            <a:r>
              <a:rPr lang="ru-RU" sz="5400" b="1" dirty="0">
                <a:ln/>
                <a:solidFill>
                  <a:schemeClr val="accent3"/>
                </a:solidFill>
                <a:latin typeface="+mn-lt"/>
                <a:cs typeface="+mn-cs"/>
              </a:rPr>
              <a:t>»</a:t>
            </a:r>
          </a:p>
        </p:txBody>
      </p:sp>
      <p:sp>
        <p:nvSpPr>
          <p:cNvPr id="5123" name="TextBox 5">
            <a:extLst>
              <a:ext uri="{FF2B5EF4-FFF2-40B4-BE49-F238E27FC236}">
                <a16:creationId xmlns:a16="http://schemas.microsoft.com/office/drawing/2014/main" id="{3BB12B5A-492D-4130-90BC-2FAD56F95FF0}"/>
              </a:ext>
            </a:extLst>
          </p:cNvPr>
          <p:cNvSpPr txBox="1">
            <a:spLocks noChangeArrowheads="1"/>
          </p:cNvSpPr>
          <p:nvPr/>
        </p:nvSpPr>
        <p:spPr bwMode="auto">
          <a:xfrm>
            <a:off x="2916238" y="6092825"/>
            <a:ext cx="3382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err="1">
                <a:latin typeface="Times New Roman"/>
                <a:cs typeface="Arial"/>
              </a:rPr>
              <a:t>Дәріскер</a:t>
            </a:r>
            <a:r>
              <a:rPr lang="ru-RU" altLang="ru-RU">
                <a:latin typeface="Times New Roman"/>
                <a:cs typeface="Arial"/>
              </a:rPr>
              <a:t>: Мамытова Н.С.</a:t>
            </a:r>
            <a:endParaRPr lang="ru-RU">
              <a:latin typeface="Aria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3E1D2536-45E0-4C17-BEFC-BB91D0981703}"/>
              </a:ext>
            </a:extLst>
          </p:cNvPr>
          <p:cNvSpPr>
            <a:spLocks noGrp="1" noChangeArrowheads="1"/>
          </p:cNvSpPr>
          <p:nvPr>
            <p:ph sz="half" idx="2"/>
          </p:nvPr>
        </p:nvSpPr>
        <p:spPr>
          <a:xfrm>
            <a:off x="137652" y="658762"/>
            <a:ext cx="4359735" cy="5467402"/>
          </a:xfrm>
        </p:spPr>
        <p:txBody>
          <a:bodyPr>
            <a:normAutofit/>
          </a:bodyPr>
          <a:lstStyle/>
          <a:p>
            <a:pPr eaLnBrk="1" hangingPunct="1">
              <a:lnSpc>
                <a:spcPct val="90000"/>
              </a:lnSpc>
              <a:buFontTx/>
              <a:buNone/>
            </a:pPr>
            <a:endParaRPr lang="ru-RU" altLang="ru-RU" sz="1900" dirty="0"/>
          </a:p>
          <a:p>
            <a:pPr eaLnBrk="1" hangingPunct="1">
              <a:lnSpc>
                <a:spcPct val="90000"/>
              </a:lnSpc>
              <a:buFontTx/>
              <a:buNone/>
            </a:pPr>
            <a:endParaRPr lang="ru-RU" altLang="ru-RU" sz="1900" dirty="0"/>
          </a:p>
          <a:p>
            <a:pPr eaLnBrk="1" hangingPunct="1">
              <a:lnSpc>
                <a:spcPct val="90000"/>
              </a:lnSpc>
              <a:buFontTx/>
              <a:buNone/>
            </a:pPr>
            <a:endParaRPr lang="ru-RU" altLang="ru-RU" sz="1900" dirty="0"/>
          </a:p>
          <a:p>
            <a:pPr eaLnBrk="1" hangingPunct="1">
              <a:lnSpc>
                <a:spcPct val="90000"/>
              </a:lnSpc>
              <a:buFontTx/>
              <a:buNone/>
            </a:pPr>
            <a:endParaRPr lang="ru-RU" altLang="ru-RU" sz="1900" dirty="0"/>
          </a:p>
          <a:p>
            <a:pPr eaLnBrk="1" hangingPunct="1">
              <a:lnSpc>
                <a:spcPct val="90000"/>
              </a:lnSpc>
              <a:buFontTx/>
              <a:buNone/>
            </a:pPr>
            <a:endParaRPr lang="ru-RU" altLang="ru-RU" sz="1900" dirty="0"/>
          </a:p>
          <a:p>
            <a:pPr eaLnBrk="1" hangingPunct="1">
              <a:lnSpc>
                <a:spcPct val="90000"/>
              </a:lnSpc>
              <a:buFontTx/>
              <a:buNone/>
            </a:pPr>
            <a:endParaRPr lang="ru-RU" altLang="ru-RU" sz="1900" dirty="0"/>
          </a:p>
          <a:p>
            <a:pPr eaLnBrk="1" hangingPunct="1">
              <a:lnSpc>
                <a:spcPct val="90000"/>
              </a:lnSpc>
              <a:buNone/>
            </a:pPr>
            <a:r>
              <a:rPr lang="ru-RU" altLang="ru-RU" sz="2000" dirty="0" err="1"/>
              <a:t>Сондай-ақ</a:t>
            </a:r>
            <a:r>
              <a:rPr lang="ru-RU" altLang="ru-RU" sz="2000" dirty="0"/>
              <a:t> </a:t>
            </a:r>
            <a:r>
              <a:rPr lang="ru-RU" altLang="ru-RU" sz="2000" dirty="0" err="1"/>
              <a:t>жасанды</a:t>
            </a:r>
            <a:r>
              <a:rPr lang="ru-RU" altLang="ru-RU" sz="2000" dirty="0"/>
              <a:t> </a:t>
            </a:r>
            <a:r>
              <a:rPr lang="ru-RU" altLang="ru-RU" sz="2000" dirty="0" err="1"/>
              <a:t>органдарды</a:t>
            </a:r>
            <a:r>
              <a:rPr lang="ru-RU" altLang="ru-RU" sz="2000" dirty="0"/>
              <a:t> </a:t>
            </a:r>
            <a:r>
              <a:rPr lang="ru-RU" altLang="ru-RU" sz="2000" dirty="0" err="1"/>
              <a:t>құрудағы</a:t>
            </a:r>
            <a:r>
              <a:rPr lang="ru-RU" altLang="ru-RU" sz="2000" dirty="0"/>
              <a:t> </a:t>
            </a:r>
            <a:r>
              <a:rPr lang="ru-RU" altLang="ru-RU" sz="2000" dirty="0" err="1"/>
              <a:t>маңызды</a:t>
            </a:r>
            <a:r>
              <a:rPr lang="ru-RU" altLang="ru-RU" sz="2000" dirty="0"/>
              <a:t> </a:t>
            </a:r>
            <a:r>
              <a:rPr lang="ru-RU" altLang="ru-RU" sz="2000" dirty="0" err="1"/>
              <a:t>мәселе-инженерлік</a:t>
            </a:r>
            <a:r>
              <a:rPr lang="ru-RU" altLang="ru-RU" sz="2000" dirty="0"/>
              <a:t> </a:t>
            </a:r>
            <a:r>
              <a:rPr lang="ru-RU" altLang="ru-RU" sz="2000" dirty="0" err="1"/>
              <a:t>шешім</a:t>
            </a:r>
            <a:r>
              <a:rPr lang="ru-RU" altLang="ru-RU" sz="2000" dirty="0"/>
              <a:t>. </a:t>
            </a:r>
            <a:r>
              <a:rPr lang="ru-RU" altLang="ru-RU" sz="2000" dirty="0" err="1"/>
              <a:t>Зерттеушілер</a:t>
            </a:r>
            <a:r>
              <a:rPr lang="ru-RU" altLang="ru-RU" sz="2000" dirty="0"/>
              <a:t> </a:t>
            </a:r>
            <a:r>
              <a:rPr lang="ru-RU" altLang="ru-RU" sz="2000" dirty="0" err="1"/>
              <a:t>техникалық</a:t>
            </a:r>
            <a:r>
              <a:rPr lang="ru-RU" altLang="ru-RU" sz="2000" dirty="0"/>
              <a:t> </a:t>
            </a:r>
            <a:r>
              <a:rPr lang="ru-RU" altLang="ru-RU" sz="2000" dirty="0" err="1"/>
              <a:t>құрылғының</a:t>
            </a:r>
            <a:r>
              <a:rPr lang="ru-RU" altLang="ru-RU" sz="2000" dirty="0"/>
              <a:t> </a:t>
            </a:r>
            <a:r>
              <a:rPr lang="ru-RU" altLang="ru-RU" sz="2000" dirty="0" err="1"/>
              <a:t>табиғи</a:t>
            </a:r>
            <a:r>
              <a:rPr lang="ru-RU" altLang="ru-RU" sz="2000" dirty="0"/>
              <a:t> </a:t>
            </a:r>
            <a:r>
              <a:rPr lang="ru-RU" altLang="ru-RU" sz="2000" dirty="0" err="1"/>
              <a:t>аналогтың</a:t>
            </a:r>
            <a:r>
              <a:rPr lang="ru-RU" altLang="ru-RU" sz="2000" dirty="0"/>
              <a:t> </a:t>
            </a:r>
            <a:r>
              <a:rPr lang="ru-RU" altLang="ru-RU" sz="2000" dirty="0" err="1"/>
              <a:t>функциясын</a:t>
            </a:r>
            <a:r>
              <a:rPr lang="ru-RU" altLang="ru-RU" sz="2000" dirty="0"/>
              <a:t> </a:t>
            </a:r>
            <a:r>
              <a:rPr lang="ru-RU" altLang="ru-RU" sz="2000" dirty="0" err="1"/>
              <a:t>мүмкіндігінше</a:t>
            </a:r>
            <a:r>
              <a:rPr lang="ru-RU" altLang="ru-RU" sz="2000" dirty="0"/>
              <a:t> </a:t>
            </a:r>
            <a:r>
              <a:rPr lang="ru-RU" altLang="ru-RU" sz="2000" dirty="0" err="1"/>
              <a:t>дәл</a:t>
            </a:r>
            <a:r>
              <a:rPr lang="ru-RU" altLang="ru-RU" sz="2000" dirty="0"/>
              <a:t> </a:t>
            </a:r>
            <a:r>
              <a:rPr lang="ru-RU" altLang="ru-RU" sz="2000" dirty="0" err="1"/>
              <a:t>орындауға</a:t>
            </a:r>
            <a:r>
              <a:rPr lang="ru-RU" altLang="ru-RU" sz="2000" dirty="0"/>
              <a:t> </a:t>
            </a:r>
            <a:r>
              <a:rPr lang="ru-RU" altLang="ru-RU" sz="2000" dirty="0" err="1"/>
              <a:t>ұмтылады</a:t>
            </a:r>
            <a:r>
              <a:rPr lang="ru-RU" altLang="ru-RU" sz="2000" dirty="0"/>
              <a:t>. </a:t>
            </a:r>
          </a:p>
        </p:txBody>
      </p:sp>
      <p:pic>
        <p:nvPicPr>
          <p:cNvPr id="2" name="Рисунок 2" descr="Изображение выглядит как стол, внутренний, сидит, еда&#10;&#10;Автоматически созданное описание">
            <a:extLst>
              <a:ext uri="{FF2B5EF4-FFF2-40B4-BE49-F238E27FC236}">
                <a16:creationId xmlns:a16="http://schemas.microsoft.com/office/drawing/2014/main" id="{A4BDBE6A-346C-40DA-80AF-582A8C7A6AB0}"/>
              </a:ext>
            </a:extLst>
          </p:cNvPr>
          <p:cNvPicPr>
            <a:picLocks noChangeAspect="1"/>
          </p:cNvPicPr>
          <p:nvPr/>
        </p:nvPicPr>
        <p:blipFill rotWithShape="1">
          <a:blip r:embed="rId2"/>
          <a:srcRect l="23659" r="8272" b="1"/>
          <a:stretch/>
        </p:blipFill>
        <p:spPr>
          <a:xfrm>
            <a:off x="4226404" y="1081549"/>
            <a:ext cx="4647210" cy="4543169"/>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a:extLst>
              <a:ext uri="{FF2B5EF4-FFF2-40B4-BE49-F238E27FC236}">
                <a16:creationId xmlns:a16="http://schemas.microsoft.com/office/drawing/2014/main" id="{79C82951-DC31-48F1-9E72-E9297472E99D}"/>
              </a:ext>
            </a:extLst>
          </p:cNvPr>
          <p:cNvSpPr>
            <a:spLocks noGrp="1"/>
          </p:cNvSpPr>
          <p:nvPr/>
        </p:nvSpPr>
        <p:spPr bwMode="auto">
          <a:xfrm>
            <a:off x="609600" y="609600"/>
            <a:ext cx="5715810" cy="1320800"/>
          </a:xfrm>
          <a:prstGeom prst="rect">
            <a:avLst/>
          </a:prstGeom>
          <a:solidFill>
            <a:srgbClr val="FFFFFF"/>
          </a:solidFill>
          <a:ln w="9525">
            <a:solidFill>
              <a:srgbClr val="000000"/>
            </a:solidFill>
            <a:miter lim="800000"/>
            <a:headEnd/>
            <a:tailEnd/>
          </a:ln>
        </p:spPr>
        <p:txBody>
          <a:bodyPr lIns="91440" tIns="45720" rIns="91440" bIns="45720" anchor="t"/>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2000" dirty="0" err="1">
                <a:latin typeface="Trebuchet MS"/>
                <a:cs typeface="Arial"/>
              </a:rPr>
              <a:t>Жасанды</a:t>
            </a:r>
            <a:r>
              <a:rPr lang="ru-RU" altLang="ru-RU" sz="2000" dirty="0">
                <a:latin typeface="Trebuchet MS"/>
                <a:cs typeface="Arial"/>
              </a:rPr>
              <a:t> </a:t>
            </a:r>
            <a:r>
              <a:rPr lang="ru-RU" altLang="ru-RU" sz="2000" dirty="0" err="1">
                <a:latin typeface="Trebuchet MS"/>
                <a:cs typeface="Arial"/>
              </a:rPr>
              <a:t>бүйрек</a:t>
            </a:r>
            <a:br>
              <a:rPr lang="ru-RU" altLang="ru-RU" sz="2000" dirty="0">
                <a:latin typeface="Trebuchet MS" panose="020B0603020202020204" pitchFamily="34" charset="0"/>
              </a:rPr>
            </a:br>
            <a:r>
              <a:rPr lang="ru-RU" altLang="ru-RU" sz="2000" dirty="0" err="1">
                <a:latin typeface="Trebuchet MS"/>
                <a:cs typeface="Arial"/>
              </a:rPr>
              <a:t>Бүйрек</a:t>
            </a:r>
            <a:r>
              <a:rPr lang="ru-RU" altLang="ru-RU" sz="2000" dirty="0">
                <a:latin typeface="Trebuchet MS"/>
                <a:cs typeface="Arial"/>
              </a:rPr>
              <a:t> </a:t>
            </a:r>
            <a:r>
              <a:rPr lang="ru-RU" altLang="ru-RU" sz="2000" dirty="0" err="1">
                <a:latin typeface="Trebuchet MS"/>
                <a:cs typeface="Arial"/>
              </a:rPr>
              <a:t>жасанды</a:t>
            </a:r>
            <a:r>
              <a:rPr lang="ru-RU" altLang="ru-RU" sz="2000" dirty="0">
                <a:latin typeface="Trebuchet MS"/>
                <a:cs typeface="Arial"/>
              </a:rPr>
              <a:t> </a:t>
            </a:r>
            <a:r>
              <a:rPr lang="ru-RU" altLang="ru-RU" sz="2000" dirty="0" err="1">
                <a:latin typeface="Trebuchet MS"/>
                <a:cs typeface="Arial"/>
              </a:rPr>
              <a:t>жасалған</a:t>
            </a:r>
            <a:r>
              <a:rPr lang="ru-RU" altLang="ru-RU" sz="2000" dirty="0">
                <a:latin typeface="Trebuchet MS"/>
                <a:cs typeface="Arial"/>
              </a:rPr>
              <a:t> </a:t>
            </a:r>
            <a:r>
              <a:rPr lang="ru-RU" altLang="ru-RU" sz="2000" dirty="0" err="1">
                <a:latin typeface="Trebuchet MS"/>
                <a:cs typeface="Arial"/>
              </a:rPr>
              <a:t>бірінші</a:t>
            </a:r>
            <a:r>
              <a:rPr lang="ru-RU" altLang="ru-RU" sz="2000" dirty="0">
                <a:latin typeface="Trebuchet MS"/>
                <a:cs typeface="Arial"/>
              </a:rPr>
              <a:t> орган. 1940-шы </a:t>
            </a:r>
            <a:r>
              <a:rPr lang="ru-RU" altLang="ru-RU" sz="2000" dirty="0" err="1">
                <a:latin typeface="Trebuchet MS"/>
                <a:cs typeface="Arial"/>
              </a:rPr>
              <a:t>жылдары</a:t>
            </a:r>
            <a:r>
              <a:rPr lang="ru-RU" altLang="ru-RU" sz="2000" dirty="0">
                <a:latin typeface="Trebuchet MS"/>
                <a:cs typeface="Arial"/>
              </a:rPr>
              <a:t>  диализ аппараты </a:t>
            </a:r>
            <a:r>
              <a:rPr lang="ru-RU" altLang="ru-RU" sz="2000" dirty="0" err="1">
                <a:latin typeface="Trebuchet MS"/>
                <a:cs typeface="Arial"/>
              </a:rPr>
              <a:t>жұмыс</a:t>
            </a:r>
            <a:r>
              <a:rPr lang="ru-RU" altLang="ru-RU" sz="2000" dirty="0">
                <a:latin typeface="Trebuchet MS"/>
                <a:cs typeface="Arial"/>
              </a:rPr>
              <a:t> </a:t>
            </a:r>
            <a:r>
              <a:rPr lang="ru-RU" altLang="ru-RU" sz="2000" dirty="0" err="1">
                <a:latin typeface="Trebuchet MS"/>
                <a:cs typeface="Arial"/>
              </a:rPr>
              <a:t>жасай</a:t>
            </a:r>
            <a:r>
              <a:rPr lang="ru-RU" altLang="ru-RU" sz="2000" dirty="0">
                <a:latin typeface="Trebuchet MS"/>
                <a:cs typeface="Arial"/>
              </a:rPr>
              <a:t> </a:t>
            </a:r>
            <a:r>
              <a:rPr lang="ru-RU" altLang="ru-RU" sz="2000" dirty="0" err="1">
                <a:latin typeface="Trebuchet MS"/>
                <a:cs typeface="Arial"/>
              </a:rPr>
              <a:t>бастады</a:t>
            </a:r>
            <a:r>
              <a:rPr lang="ru-RU" altLang="ru-RU" sz="2000" dirty="0">
                <a:latin typeface="Trebuchet MS"/>
                <a:cs typeface="Arial"/>
              </a:rPr>
              <a:t>, </a:t>
            </a:r>
            <a:r>
              <a:rPr lang="ru-RU" altLang="ru-RU" sz="2000" dirty="0" err="1">
                <a:latin typeface="Trebuchet MS"/>
                <a:cs typeface="Arial"/>
              </a:rPr>
              <a:t>ол</a:t>
            </a:r>
            <a:r>
              <a:rPr lang="ru-RU" altLang="ru-RU" sz="2000" dirty="0">
                <a:latin typeface="Trebuchet MS"/>
                <a:cs typeface="Arial"/>
              </a:rPr>
              <a:t> </a:t>
            </a:r>
            <a:r>
              <a:rPr lang="ru-RU" altLang="ru-RU" sz="2000" dirty="0" err="1">
                <a:latin typeface="Trebuchet MS"/>
                <a:cs typeface="Arial"/>
              </a:rPr>
              <a:t>бүйректің</a:t>
            </a:r>
            <a:r>
              <a:rPr lang="ru-RU" altLang="ru-RU" sz="2000" dirty="0">
                <a:latin typeface="Trebuchet MS"/>
                <a:cs typeface="Arial"/>
              </a:rPr>
              <a:t> </a:t>
            </a:r>
            <a:r>
              <a:rPr lang="ru-RU" altLang="ru-RU" sz="2000" dirty="0" err="1">
                <a:latin typeface="Trebuchet MS"/>
                <a:cs typeface="Arial"/>
              </a:rPr>
              <a:t>жасанды</a:t>
            </a:r>
            <a:r>
              <a:rPr lang="ru-RU" altLang="ru-RU" sz="2000" dirty="0">
                <a:latin typeface="Trebuchet MS"/>
                <a:cs typeface="Arial"/>
              </a:rPr>
              <a:t> </a:t>
            </a:r>
            <a:r>
              <a:rPr lang="ru-RU" altLang="ru-RU" sz="2000" dirty="0" err="1">
                <a:latin typeface="Trebuchet MS"/>
                <a:cs typeface="Arial"/>
              </a:rPr>
              <a:t>ауыстырылуы</a:t>
            </a:r>
            <a:r>
              <a:rPr lang="ru-RU" altLang="ru-RU" sz="2000" dirty="0">
                <a:latin typeface="Trebuchet MS"/>
                <a:cs typeface="Arial"/>
              </a:rPr>
              <a:t> </a:t>
            </a:r>
            <a:r>
              <a:rPr lang="ru-RU" altLang="ru-RU" sz="2000" dirty="0" err="1">
                <a:latin typeface="Trebuchet MS"/>
                <a:cs typeface="Arial"/>
              </a:rPr>
              <a:t>болды</a:t>
            </a:r>
            <a:r>
              <a:rPr lang="ru-RU" altLang="ru-RU" sz="2000" dirty="0">
                <a:solidFill>
                  <a:schemeClr val="accent1"/>
                </a:solidFill>
                <a:latin typeface="Trebuchet MS"/>
                <a:cs typeface="Arial"/>
              </a:rPr>
              <a:t>. </a:t>
            </a:r>
            <a:r>
              <a:rPr lang="ru-RU" sz="2000" dirty="0" err="1">
                <a:latin typeface="Arial"/>
                <a:cs typeface="Arial"/>
              </a:rPr>
              <a:t>Ағзаның</a:t>
            </a:r>
            <a:r>
              <a:rPr lang="ru-RU" sz="2000" dirty="0">
                <a:latin typeface="Arial"/>
                <a:cs typeface="Arial"/>
              </a:rPr>
              <a:t> </a:t>
            </a:r>
            <a:r>
              <a:rPr lang="ru-RU" sz="2000" dirty="0" err="1">
                <a:latin typeface="Arial"/>
                <a:cs typeface="Arial"/>
              </a:rPr>
              <a:t>қызмет</a:t>
            </a:r>
            <a:r>
              <a:rPr lang="ru-RU" sz="2000" dirty="0">
                <a:latin typeface="Arial"/>
                <a:cs typeface="Arial"/>
              </a:rPr>
              <a:t> </a:t>
            </a:r>
            <a:r>
              <a:rPr lang="ru-RU" sz="2000" dirty="0" err="1">
                <a:latin typeface="Arial"/>
                <a:cs typeface="Arial"/>
              </a:rPr>
              <a:t>етуінде</a:t>
            </a:r>
            <a:r>
              <a:rPr lang="ru-RU" sz="2000" dirty="0">
                <a:latin typeface="Arial"/>
                <a:cs typeface="Arial"/>
              </a:rPr>
              <a:t> осы </a:t>
            </a:r>
            <a:r>
              <a:rPr lang="ru-RU" sz="2000" dirty="0" err="1">
                <a:latin typeface="Arial"/>
                <a:cs typeface="Arial"/>
              </a:rPr>
              <a:t>жұптасқан</a:t>
            </a:r>
            <a:r>
              <a:rPr lang="ru-RU" sz="2000" dirty="0">
                <a:latin typeface="Arial"/>
                <a:cs typeface="Arial"/>
              </a:rPr>
              <a:t> </a:t>
            </a:r>
            <a:r>
              <a:rPr lang="ru-RU" sz="2000" dirty="0" err="1">
                <a:latin typeface="Arial"/>
                <a:cs typeface="Arial"/>
              </a:rPr>
              <a:t>ішкі</a:t>
            </a:r>
            <a:r>
              <a:rPr lang="ru-RU" sz="2000" dirty="0">
                <a:latin typeface="Arial"/>
                <a:cs typeface="Arial"/>
              </a:rPr>
              <a:t> </a:t>
            </a:r>
            <a:r>
              <a:rPr lang="ru-RU" sz="2000" dirty="0" err="1">
                <a:latin typeface="Arial"/>
                <a:cs typeface="Arial"/>
              </a:rPr>
              <a:t>мүшенің</a:t>
            </a:r>
            <a:r>
              <a:rPr lang="ru-RU" sz="2000" dirty="0">
                <a:latin typeface="Arial"/>
                <a:cs typeface="Arial"/>
              </a:rPr>
              <a:t> </a:t>
            </a:r>
            <a:r>
              <a:rPr lang="ru-RU" sz="2000" dirty="0" err="1">
                <a:latin typeface="Arial"/>
                <a:cs typeface="Arial"/>
              </a:rPr>
              <a:t>рөлі</a:t>
            </a:r>
            <a:r>
              <a:rPr lang="ru-RU" sz="2000" dirty="0">
                <a:latin typeface="Arial"/>
                <a:cs typeface="Arial"/>
              </a:rPr>
              <a:t> </a:t>
            </a:r>
            <a:r>
              <a:rPr lang="ru-RU" sz="2000" dirty="0" err="1">
                <a:latin typeface="Arial"/>
                <a:cs typeface="Arial"/>
              </a:rPr>
              <a:t>зор</a:t>
            </a:r>
            <a:r>
              <a:rPr lang="ru-RU" sz="2000" dirty="0">
                <a:latin typeface="Arial"/>
                <a:cs typeface="Arial"/>
              </a:rPr>
              <a:t>; </a:t>
            </a:r>
            <a:r>
              <a:rPr lang="ru-RU" sz="2000" dirty="0" err="1">
                <a:latin typeface="Arial"/>
                <a:cs typeface="Arial"/>
              </a:rPr>
              <a:t>Бүйрек</a:t>
            </a:r>
            <a:r>
              <a:rPr lang="ru-RU" sz="2000" dirty="0">
                <a:latin typeface="Arial"/>
                <a:cs typeface="Arial"/>
              </a:rPr>
              <a:t> </a:t>
            </a:r>
            <a:r>
              <a:rPr lang="ru-RU" sz="2000" dirty="0" err="1">
                <a:latin typeface="Arial"/>
                <a:cs typeface="Arial"/>
              </a:rPr>
              <a:t>қан</a:t>
            </a:r>
            <a:r>
              <a:rPr lang="ru-RU" sz="2000" dirty="0">
                <a:latin typeface="Arial"/>
                <a:cs typeface="Arial"/>
              </a:rPr>
              <a:t> </a:t>
            </a:r>
            <a:r>
              <a:rPr lang="ru-RU" sz="2000" dirty="0" err="1">
                <a:latin typeface="Arial"/>
                <a:cs typeface="Arial"/>
              </a:rPr>
              <a:t>қысымын</a:t>
            </a:r>
            <a:r>
              <a:rPr lang="ru-RU" sz="2000" dirty="0">
                <a:latin typeface="Arial"/>
                <a:cs typeface="Arial"/>
              </a:rPr>
              <a:t>, </a:t>
            </a:r>
            <a:r>
              <a:rPr lang="ru-RU" sz="2000" dirty="0" err="1">
                <a:latin typeface="Arial"/>
                <a:cs typeface="Arial"/>
              </a:rPr>
              <a:t>көлемін</a:t>
            </a:r>
            <a:r>
              <a:rPr lang="ru-RU" sz="2000" dirty="0">
                <a:latin typeface="Arial"/>
                <a:cs typeface="Arial"/>
              </a:rPr>
              <a:t> </a:t>
            </a:r>
            <a:r>
              <a:rPr lang="ru-RU" sz="2000" dirty="0" err="1">
                <a:latin typeface="Arial"/>
                <a:cs typeface="Arial"/>
              </a:rPr>
              <a:t>және</a:t>
            </a:r>
            <a:r>
              <a:rPr lang="ru-RU" sz="2000" dirty="0">
                <a:latin typeface="Arial"/>
                <a:cs typeface="Arial"/>
              </a:rPr>
              <a:t> </a:t>
            </a:r>
            <a:r>
              <a:rPr lang="ru-RU" sz="2000" dirty="0" err="1">
                <a:latin typeface="Arial"/>
                <a:cs typeface="Arial"/>
              </a:rPr>
              <a:t>қышқылдығын</a:t>
            </a:r>
            <a:r>
              <a:rPr lang="ru-RU" sz="2000" dirty="0">
                <a:latin typeface="Arial"/>
                <a:cs typeface="Arial"/>
              </a:rPr>
              <a:t> </a:t>
            </a:r>
            <a:r>
              <a:rPr lang="ru-RU" sz="2000" dirty="0" err="1">
                <a:latin typeface="Arial"/>
                <a:cs typeface="Arial"/>
              </a:rPr>
              <a:t>бақылау</a:t>
            </a:r>
            <a:r>
              <a:rPr lang="ru-RU" sz="2000" dirty="0">
                <a:latin typeface="Arial"/>
                <a:cs typeface="Arial"/>
              </a:rPr>
              <a:t>, </a:t>
            </a:r>
            <a:r>
              <a:rPr lang="ru-RU" sz="2000" dirty="0" err="1">
                <a:latin typeface="Arial"/>
                <a:cs typeface="Arial"/>
              </a:rPr>
              <a:t>химиялық</a:t>
            </a:r>
            <a:r>
              <a:rPr lang="ru-RU" sz="2000" dirty="0">
                <a:latin typeface="Arial"/>
                <a:cs typeface="Arial"/>
              </a:rPr>
              <a:t> </a:t>
            </a:r>
            <a:r>
              <a:rPr lang="ru-RU" sz="2000" dirty="0" err="1">
                <a:latin typeface="Arial"/>
                <a:cs typeface="Arial"/>
              </a:rPr>
              <a:t>заттардың</a:t>
            </a:r>
            <a:r>
              <a:rPr lang="ru-RU" sz="2000" dirty="0">
                <a:latin typeface="Arial"/>
                <a:cs typeface="Arial"/>
              </a:rPr>
              <a:t> </a:t>
            </a:r>
            <a:r>
              <a:rPr lang="ru-RU" sz="2000" dirty="0" err="1">
                <a:latin typeface="Arial"/>
                <a:cs typeface="Arial"/>
              </a:rPr>
              <a:t>концентрациясын</a:t>
            </a:r>
            <a:r>
              <a:rPr lang="ru-RU" sz="2000" dirty="0">
                <a:latin typeface="Arial"/>
                <a:cs typeface="Arial"/>
              </a:rPr>
              <a:t> </a:t>
            </a:r>
            <a:r>
              <a:rPr lang="ru-RU" sz="2000" dirty="0" err="1">
                <a:latin typeface="Arial"/>
                <a:cs typeface="Arial"/>
              </a:rPr>
              <a:t>реттеу</a:t>
            </a:r>
            <a:r>
              <a:rPr lang="ru-RU" sz="2000" dirty="0">
                <a:latin typeface="Arial"/>
                <a:cs typeface="Arial"/>
              </a:rPr>
              <a:t>, </a:t>
            </a:r>
            <a:r>
              <a:rPr lang="ru-RU" sz="2000" dirty="0" err="1">
                <a:latin typeface="Arial"/>
                <a:cs typeface="Arial"/>
              </a:rPr>
              <a:t>гормондарды</a:t>
            </a:r>
            <a:r>
              <a:rPr lang="ru-RU" sz="2000" dirty="0">
                <a:latin typeface="Arial"/>
                <a:cs typeface="Arial"/>
              </a:rPr>
              <a:t> </a:t>
            </a:r>
            <a:r>
              <a:rPr lang="ru-RU" sz="2000" dirty="0" err="1">
                <a:latin typeface="Arial"/>
                <a:cs typeface="Arial"/>
              </a:rPr>
              <a:t>синтездеу</a:t>
            </a:r>
            <a:r>
              <a:rPr lang="ru-RU" sz="2000" dirty="0">
                <a:latin typeface="Arial"/>
                <a:cs typeface="Arial"/>
              </a:rPr>
              <a:t> </a:t>
            </a:r>
            <a:r>
              <a:rPr lang="ru-RU" sz="2000" dirty="0" err="1">
                <a:latin typeface="Arial"/>
                <a:cs typeface="Arial"/>
              </a:rPr>
              <a:t>арқылы</a:t>
            </a:r>
            <a:r>
              <a:rPr lang="ru-RU" sz="2000" dirty="0">
                <a:latin typeface="Arial"/>
                <a:cs typeface="Arial"/>
              </a:rPr>
              <a:t> </a:t>
            </a:r>
            <a:r>
              <a:rPr lang="ru-RU" sz="2000" dirty="0" err="1">
                <a:latin typeface="Arial"/>
                <a:cs typeface="Arial"/>
              </a:rPr>
              <a:t>қан</a:t>
            </a:r>
            <a:r>
              <a:rPr lang="ru-RU" sz="2000" dirty="0">
                <a:latin typeface="Arial"/>
                <a:cs typeface="Arial"/>
              </a:rPr>
              <a:t> </a:t>
            </a:r>
            <a:r>
              <a:rPr lang="ru-RU" sz="2000" dirty="0" err="1">
                <a:latin typeface="Arial"/>
                <a:cs typeface="Arial"/>
              </a:rPr>
              <a:t>құрамының</a:t>
            </a:r>
            <a:r>
              <a:rPr lang="ru-RU" sz="2000" dirty="0">
                <a:latin typeface="Arial"/>
                <a:cs typeface="Arial"/>
              </a:rPr>
              <a:t> тепе-</a:t>
            </a:r>
            <a:r>
              <a:rPr lang="ru-RU" sz="2000" dirty="0" err="1">
                <a:latin typeface="Arial"/>
                <a:cs typeface="Arial"/>
              </a:rPr>
              <a:t>теңдігін</a:t>
            </a:r>
            <a:r>
              <a:rPr lang="ru-RU" sz="2000" dirty="0">
                <a:latin typeface="Arial"/>
                <a:cs typeface="Arial"/>
              </a:rPr>
              <a:t> </a:t>
            </a:r>
            <a:r>
              <a:rPr lang="ru-RU" sz="2000" dirty="0" err="1">
                <a:latin typeface="Arial"/>
                <a:cs typeface="Arial"/>
              </a:rPr>
              <a:t>сақтайды</a:t>
            </a:r>
            <a:r>
              <a:rPr lang="ru-RU" sz="2000" dirty="0">
                <a:latin typeface="Arial"/>
                <a:cs typeface="Arial"/>
              </a:rPr>
              <a:t> </a:t>
            </a:r>
            <a:r>
              <a:rPr lang="ru-RU" sz="2000" dirty="0" err="1">
                <a:latin typeface="Arial"/>
                <a:cs typeface="Arial"/>
              </a:rPr>
              <a:t>және</a:t>
            </a:r>
            <a:r>
              <a:rPr lang="ru-RU" sz="2000" dirty="0">
                <a:latin typeface="Arial"/>
                <a:cs typeface="Arial"/>
              </a:rPr>
              <a:t> </a:t>
            </a:r>
            <a:r>
              <a:rPr lang="ru-RU" sz="2000" dirty="0" err="1">
                <a:latin typeface="Arial"/>
                <a:cs typeface="Arial"/>
              </a:rPr>
              <a:t>сүзгі</a:t>
            </a:r>
            <a:r>
              <a:rPr lang="ru-RU" sz="2000" dirty="0">
                <a:latin typeface="Arial"/>
                <a:cs typeface="Arial"/>
              </a:rPr>
              <a:t> </a:t>
            </a:r>
            <a:r>
              <a:rPr lang="ru-RU" sz="2000" dirty="0" err="1">
                <a:latin typeface="Arial"/>
                <a:cs typeface="Arial"/>
              </a:rPr>
              <a:t>ретінде</a:t>
            </a:r>
            <a:r>
              <a:rPr lang="ru-RU" sz="2000" dirty="0">
                <a:latin typeface="Arial"/>
                <a:cs typeface="Arial"/>
              </a:rPr>
              <a:t> </a:t>
            </a:r>
            <a:r>
              <a:rPr lang="ru-RU" sz="2000" dirty="0" err="1">
                <a:latin typeface="Arial"/>
                <a:cs typeface="Arial"/>
              </a:rPr>
              <a:t>қызмет</a:t>
            </a:r>
            <a:r>
              <a:rPr lang="ru-RU" sz="2000" dirty="0">
                <a:latin typeface="Arial"/>
                <a:cs typeface="Arial"/>
              </a:rPr>
              <a:t> </a:t>
            </a:r>
            <a:r>
              <a:rPr lang="ru-RU" sz="2000" dirty="0" err="1">
                <a:latin typeface="Arial"/>
                <a:cs typeface="Arial"/>
              </a:rPr>
              <a:t>етеді</a:t>
            </a:r>
            <a:r>
              <a:rPr lang="ru-RU" sz="2000" dirty="0">
                <a:latin typeface="Arial"/>
                <a:cs typeface="Arial"/>
              </a:rPr>
              <a:t>. </a:t>
            </a:r>
            <a:r>
              <a:rPr lang="ru-RU" sz="2000" dirty="0" err="1">
                <a:latin typeface="Arial"/>
                <a:cs typeface="Arial"/>
              </a:rPr>
              <a:t>Бүйрек</a:t>
            </a:r>
            <a:r>
              <a:rPr lang="ru-RU" sz="2000" dirty="0">
                <a:latin typeface="Arial"/>
                <a:cs typeface="Arial"/>
              </a:rPr>
              <a:t> </a:t>
            </a:r>
            <a:r>
              <a:rPr lang="ru-RU" sz="2000" dirty="0" err="1">
                <a:latin typeface="Arial"/>
                <a:cs typeface="Arial"/>
              </a:rPr>
              <a:t>тұқым</a:t>
            </a:r>
            <a:r>
              <a:rPr lang="ru-RU" sz="2000" dirty="0">
                <a:latin typeface="Arial"/>
                <a:cs typeface="Arial"/>
              </a:rPr>
              <a:t> </a:t>
            </a:r>
            <a:r>
              <a:rPr lang="ru-RU" sz="2000" dirty="0" err="1">
                <a:latin typeface="Arial"/>
                <a:cs typeface="Arial"/>
              </a:rPr>
              <a:t>қуалайтын</a:t>
            </a:r>
            <a:r>
              <a:rPr lang="ru-RU" sz="2000" dirty="0">
                <a:latin typeface="Arial"/>
                <a:cs typeface="Arial"/>
              </a:rPr>
              <a:t> </a:t>
            </a:r>
            <a:r>
              <a:rPr lang="ru-RU" sz="2000" dirty="0" err="1">
                <a:latin typeface="Arial"/>
                <a:cs typeface="Arial"/>
              </a:rPr>
              <a:t>ақаулардың</a:t>
            </a:r>
            <a:r>
              <a:rPr lang="ru-RU" sz="2000" dirty="0">
                <a:latin typeface="Arial"/>
                <a:cs typeface="Arial"/>
              </a:rPr>
              <a:t>, </a:t>
            </a:r>
            <a:r>
              <a:rPr lang="ru-RU" sz="2000" dirty="0" err="1">
                <a:latin typeface="Arial"/>
                <a:cs typeface="Arial"/>
              </a:rPr>
              <a:t>сондай-ақ</a:t>
            </a:r>
            <a:r>
              <a:rPr lang="ru-RU" sz="2000" dirty="0">
                <a:latin typeface="Arial"/>
                <a:cs typeface="Arial"/>
              </a:rPr>
              <a:t> </a:t>
            </a:r>
            <a:r>
              <a:rPr lang="ru-RU" sz="2000" dirty="0" err="1">
                <a:latin typeface="Arial"/>
                <a:cs typeface="Arial"/>
              </a:rPr>
              <a:t>жарақаттың</a:t>
            </a:r>
            <a:r>
              <a:rPr lang="ru-RU" sz="2000" dirty="0">
                <a:latin typeface="Arial"/>
                <a:cs typeface="Arial"/>
              </a:rPr>
              <a:t> </a:t>
            </a:r>
            <a:r>
              <a:rPr lang="ru-RU" sz="2000" dirty="0" err="1">
                <a:latin typeface="Arial"/>
                <a:cs typeface="Arial"/>
              </a:rPr>
              <a:t>және</a:t>
            </a:r>
            <a:r>
              <a:rPr lang="ru-RU" sz="2000" dirty="0">
                <a:latin typeface="Arial"/>
                <a:cs typeface="Arial"/>
              </a:rPr>
              <a:t> </a:t>
            </a:r>
            <a:r>
              <a:rPr lang="ru-RU" sz="2000" dirty="0" err="1">
                <a:latin typeface="Arial"/>
                <a:cs typeface="Arial"/>
              </a:rPr>
              <a:t>көптеген</a:t>
            </a:r>
            <a:r>
              <a:rPr lang="ru-RU" sz="2000" dirty="0">
                <a:latin typeface="Arial"/>
                <a:cs typeface="Arial"/>
              </a:rPr>
              <a:t> </a:t>
            </a:r>
            <a:r>
              <a:rPr lang="ru-RU" sz="2000" dirty="0" err="1">
                <a:latin typeface="Arial"/>
                <a:cs typeface="Arial"/>
              </a:rPr>
              <a:t>аурулардың</a:t>
            </a:r>
            <a:r>
              <a:rPr lang="ru-RU" sz="2000" dirty="0">
                <a:latin typeface="Arial"/>
                <a:cs typeface="Arial"/>
              </a:rPr>
              <a:t> </a:t>
            </a:r>
            <a:r>
              <a:rPr lang="ru-RU" sz="2000" dirty="0" err="1">
                <a:latin typeface="Arial"/>
                <a:cs typeface="Arial"/>
              </a:rPr>
              <a:t>салдарынан</a:t>
            </a:r>
            <a:r>
              <a:rPr lang="ru-RU" sz="2000" dirty="0">
                <a:latin typeface="Arial"/>
                <a:cs typeface="Arial"/>
              </a:rPr>
              <a:t> </a:t>
            </a:r>
            <a:r>
              <a:rPr lang="ru-RU" sz="2000" dirty="0" err="1">
                <a:latin typeface="Arial"/>
                <a:cs typeface="Arial"/>
              </a:rPr>
              <a:t>зақымдалуы</a:t>
            </a:r>
            <a:r>
              <a:rPr lang="ru-RU" sz="2000" dirty="0">
                <a:latin typeface="Arial"/>
                <a:cs typeface="Arial"/>
              </a:rPr>
              <a:t> </a:t>
            </a:r>
            <a:r>
              <a:rPr lang="ru-RU" sz="2000" dirty="0" err="1">
                <a:latin typeface="Arial"/>
                <a:cs typeface="Arial"/>
              </a:rPr>
              <a:t>мүмкін</a:t>
            </a:r>
            <a:r>
              <a:rPr lang="ru-RU" sz="2000" dirty="0">
                <a:latin typeface="Arial"/>
                <a:cs typeface="Arial"/>
              </a:rPr>
              <a:t>. </a:t>
            </a:r>
            <a:r>
              <a:rPr lang="ru-RU" sz="2000" dirty="0" err="1">
                <a:latin typeface="Arial"/>
                <a:cs typeface="Arial"/>
              </a:rPr>
              <a:t>Қалдықтарды</a:t>
            </a:r>
            <a:r>
              <a:rPr lang="ru-RU" sz="2000" dirty="0">
                <a:latin typeface="Arial"/>
                <a:cs typeface="Arial"/>
              </a:rPr>
              <a:t> </a:t>
            </a:r>
            <a:r>
              <a:rPr lang="ru-RU" sz="2000" dirty="0" err="1">
                <a:latin typeface="Arial"/>
                <a:cs typeface="Arial"/>
              </a:rPr>
              <a:t>бүйректен</a:t>
            </a:r>
            <a:r>
              <a:rPr lang="ru-RU" sz="2000" dirty="0">
                <a:latin typeface="Arial"/>
                <a:cs typeface="Arial"/>
              </a:rPr>
              <a:t> </a:t>
            </a:r>
            <a:r>
              <a:rPr lang="ru-RU" sz="2000" dirty="0" err="1">
                <a:latin typeface="Arial"/>
                <a:cs typeface="Arial"/>
              </a:rPr>
              <a:t>шығару</a:t>
            </a:r>
            <a:r>
              <a:rPr lang="ru-RU" sz="2000" dirty="0">
                <a:latin typeface="Arial"/>
                <a:cs typeface="Arial"/>
              </a:rPr>
              <a:t> - </a:t>
            </a:r>
            <a:r>
              <a:rPr lang="ru-RU" sz="2000" dirty="0" err="1">
                <a:latin typeface="Arial"/>
                <a:cs typeface="Arial"/>
              </a:rPr>
              <a:t>имитациялау</a:t>
            </a:r>
            <a:r>
              <a:rPr lang="ru-RU" sz="2000" dirty="0">
                <a:latin typeface="Arial"/>
                <a:cs typeface="Arial"/>
              </a:rPr>
              <a:t> </a:t>
            </a:r>
            <a:r>
              <a:rPr lang="ru-RU" sz="2000" dirty="0" err="1">
                <a:latin typeface="Arial"/>
                <a:cs typeface="Arial"/>
              </a:rPr>
              <a:t>өте</a:t>
            </a:r>
            <a:r>
              <a:rPr lang="ru-RU" sz="2000" dirty="0">
                <a:latin typeface="Arial"/>
                <a:cs typeface="Arial"/>
              </a:rPr>
              <a:t> </a:t>
            </a:r>
            <a:r>
              <a:rPr lang="ru-RU" sz="2000" dirty="0" err="1">
                <a:latin typeface="Arial"/>
                <a:cs typeface="Arial"/>
              </a:rPr>
              <a:t>қиын</a:t>
            </a:r>
            <a:r>
              <a:rPr lang="ru-RU" sz="2000" dirty="0">
                <a:latin typeface="Arial"/>
                <a:cs typeface="Arial"/>
              </a:rPr>
              <a:t> процесс. </a:t>
            </a:r>
            <a:r>
              <a:rPr lang="ru-RU" sz="2000" dirty="0" err="1">
                <a:latin typeface="Arial"/>
                <a:cs typeface="Arial"/>
              </a:rPr>
              <a:t>Соңғы</a:t>
            </a:r>
            <a:r>
              <a:rPr lang="ru-RU" sz="2000" dirty="0">
                <a:latin typeface="Arial"/>
                <a:cs typeface="Arial"/>
              </a:rPr>
              <a:t> </a:t>
            </a:r>
            <a:r>
              <a:rPr lang="ru-RU" sz="2000" dirty="0" err="1">
                <a:latin typeface="Arial"/>
                <a:cs typeface="Arial"/>
              </a:rPr>
              <a:t>дәрежедегі</a:t>
            </a:r>
            <a:r>
              <a:rPr lang="ru-RU" sz="2000" dirty="0">
                <a:latin typeface="Arial"/>
                <a:cs typeface="Arial"/>
              </a:rPr>
              <a:t> </a:t>
            </a:r>
            <a:r>
              <a:rPr lang="ru-RU" sz="2000" dirty="0" err="1">
                <a:latin typeface="Arial"/>
                <a:cs typeface="Arial"/>
              </a:rPr>
              <a:t>бүйрек</a:t>
            </a:r>
            <a:r>
              <a:rPr lang="ru-RU" sz="2000" dirty="0">
                <a:latin typeface="Arial"/>
                <a:cs typeface="Arial"/>
              </a:rPr>
              <a:t> </a:t>
            </a:r>
            <a:r>
              <a:rPr lang="ru-RU" sz="2000" dirty="0" err="1">
                <a:latin typeface="Arial"/>
                <a:cs typeface="Arial"/>
              </a:rPr>
              <a:t>жеткіліксіздігін</a:t>
            </a:r>
            <a:r>
              <a:rPr lang="ru-RU" sz="2000" dirty="0">
                <a:latin typeface="Arial"/>
                <a:cs typeface="Arial"/>
              </a:rPr>
              <a:t> диализ </a:t>
            </a:r>
            <a:r>
              <a:rPr lang="ru-RU" sz="2000" dirty="0" err="1">
                <a:latin typeface="Arial"/>
                <a:cs typeface="Arial"/>
              </a:rPr>
              <a:t>немесе</a:t>
            </a:r>
            <a:r>
              <a:rPr lang="ru-RU" sz="2000" dirty="0">
                <a:latin typeface="Arial"/>
                <a:cs typeface="Arial"/>
              </a:rPr>
              <a:t> </a:t>
            </a:r>
            <a:r>
              <a:rPr lang="ru-RU" sz="2000" dirty="0" err="1">
                <a:latin typeface="Arial"/>
                <a:cs typeface="Arial"/>
              </a:rPr>
              <a:t>донорлық</a:t>
            </a:r>
            <a:r>
              <a:rPr lang="ru-RU" sz="2000" dirty="0">
                <a:latin typeface="Arial"/>
                <a:cs typeface="Arial"/>
              </a:rPr>
              <a:t> </a:t>
            </a:r>
            <a:r>
              <a:rPr lang="ru-RU" sz="2000" dirty="0" err="1">
                <a:latin typeface="Arial"/>
                <a:cs typeface="Arial"/>
              </a:rPr>
              <a:t>бүйрек</a:t>
            </a:r>
            <a:r>
              <a:rPr lang="ru-RU" sz="2000" dirty="0">
                <a:latin typeface="Arial"/>
                <a:cs typeface="Arial"/>
              </a:rPr>
              <a:t> </a:t>
            </a:r>
            <a:r>
              <a:rPr lang="ru-RU" sz="2000" dirty="0" err="1">
                <a:latin typeface="Arial"/>
                <a:cs typeface="Arial"/>
              </a:rPr>
              <a:t>трансплантациясы</a:t>
            </a:r>
            <a:r>
              <a:rPr lang="ru-RU" sz="2000" dirty="0">
                <a:latin typeface="Arial"/>
                <a:cs typeface="Arial"/>
              </a:rPr>
              <a:t> </a:t>
            </a:r>
            <a:r>
              <a:rPr lang="ru-RU" sz="2000" dirty="0" err="1">
                <a:latin typeface="Arial"/>
                <a:cs typeface="Arial"/>
              </a:rPr>
              <a:t>арқылы</a:t>
            </a:r>
            <a:r>
              <a:rPr lang="ru-RU" sz="2000" dirty="0">
                <a:latin typeface="Arial"/>
                <a:cs typeface="Arial"/>
              </a:rPr>
              <a:t> </a:t>
            </a:r>
            <a:r>
              <a:rPr lang="ru-RU" sz="2000" dirty="0" err="1">
                <a:latin typeface="Arial"/>
                <a:cs typeface="Arial"/>
              </a:rPr>
              <a:t>түзетуге</a:t>
            </a:r>
            <a:r>
              <a:rPr lang="ru-RU" sz="2000" dirty="0">
                <a:latin typeface="Arial"/>
                <a:cs typeface="Arial"/>
              </a:rPr>
              <a:t> </a:t>
            </a:r>
            <a:r>
              <a:rPr lang="ru-RU" sz="2000" dirty="0" err="1">
                <a:latin typeface="Arial"/>
                <a:cs typeface="Arial"/>
              </a:rPr>
              <a:t>болады</a:t>
            </a:r>
            <a:r>
              <a:rPr lang="ru-RU" sz="2000" dirty="0">
                <a:latin typeface="Arial"/>
                <a:cs typeface="Arial"/>
              </a:rPr>
              <a:t>.</a:t>
            </a:r>
            <a:endParaRPr lang="ru-RU" sz="2000" dirty="0">
              <a:solidFill>
                <a:srgbClr val="000000"/>
              </a:solidFill>
              <a:latin typeface="Arial"/>
            </a:endParaRPr>
          </a:p>
        </p:txBody>
      </p:sp>
      <p:pic>
        <p:nvPicPr>
          <p:cNvPr id="2" name="Рисунок 2" descr="Изображение выглядит как человек, держит, мужчина, носит&#10;&#10;Автоматически созданное описание">
            <a:extLst>
              <a:ext uri="{FF2B5EF4-FFF2-40B4-BE49-F238E27FC236}">
                <a16:creationId xmlns:a16="http://schemas.microsoft.com/office/drawing/2014/main" id="{54CE53B3-D7C9-466A-86E6-5048DED2405A}"/>
              </a:ext>
            </a:extLst>
          </p:cNvPr>
          <p:cNvPicPr>
            <a:picLocks noChangeAspect="1"/>
          </p:cNvPicPr>
          <p:nvPr/>
        </p:nvPicPr>
        <p:blipFill>
          <a:blip r:embed="rId2"/>
          <a:stretch>
            <a:fillRect/>
          </a:stretch>
        </p:blipFill>
        <p:spPr>
          <a:xfrm>
            <a:off x="6170852" y="2404434"/>
            <a:ext cx="2840786" cy="25954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5A06BCE2-97D2-41D4-BBEC-DB6C93F9C345}"/>
              </a:ext>
            </a:extLst>
          </p:cNvPr>
          <p:cNvSpPr>
            <a:spLocks noGrp="1" noChangeArrowheads="1"/>
          </p:cNvSpPr>
          <p:nvPr>
            <p:ph idx="4294967295"/>
          </p:nvPr>
        </p:nvSpPr>
        <p:spPr>
          <a:xfrm>
            <a:off x="0" y="228600"/>
            <a:ext cx="8229600" cy="6486525"/>
          </a:xfrm>
        </p:spPr>
        <p:txBody>
          <a:bodyPr/>
          <a:lstStyle/>
          <a:p>
            <a:pPr eaLnBrk="1" hangingPunct="1">
              <a:lnSpc>
                <a:spcPct val="90000"/>
              </a:lnSpc>
              <a:buFontTx/>
              <a:buNone/>
            </a:pPr>
            <a:endParaRPr lang="ru-RU" altLang="ru-RU"/>
          </a:p>
          <a:p>
            <a:pPr eaLnBrk="1" hangingPunct="1">
              <a:lnSpc>
                <a:spcPct val="90000"/>
              </a:lnSpc>
              <a:buFontTx/>
              <a:buNone/>
            </a:pPr>
            <a:endParaRPr lang="ru-RU" altLang="ru-RU"/>
          </a:p>
          <a:p>
            <a:pPr eaLnBrk="1" hangingPunct="1">
              <a:lnSpc>
                <a:spcPct val="90000"/>
              </a:lnSpc>
              <a:buFontTx/>
              <a:buNone/>
            </a:pPr>
            <a:endParaRPr lang="ru-RU" altLang="ru-RU"/>
          </a:p>
          <a:p>
            <a:pPr eaLnBrk="1" hangingPunct="1">
              <a:lnSpc>
                <a:spcPct val="90000"/>
              </a:lnSpc>
              <a:buFontTx/>
              <a:buNone/>
            </a:pPr>
            <a:endParaRPr lang="ru-RU" altLang="ru-RU" sz="3600"/>
          </a:p>
        </p:txBody>
      </p:sp>
      <p:sp>
        <p:nvSpPr>
          <p:cNvPr id="2" name="TextBox 1">
            <a:extLst>
              <a:ext uri="{FF2B5EF4-FFF2-40B4-BE49-F238E27FC236}">
                <a16:creationId xmlns:a16="http://schemas.microsoft.com/office/drawing/2014/main" id="{5E5133C2-EF07-41CD-A0E6-06A747EDC476}"/>
              </a:ext>
            </a:extLst>
          </p:cNvPr>
          <p:cNvSpPr txBox="1"/>
          <p:nvPr/>
        </p:nvSpPr>
        <p:spPr>
          <a:xfrm>
            <a:off x="810565" y="1048066"/>
            <a:ext cx="752287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000" dirty="0">
                <a:solidFill>
                  <a:srgbClr val="FF0000"/>
                </a:solidFill>
                <a:latin typeface="Arial"/>
                <a:cs typeface="Arial"/>
              </a:rPr>
              <a:t>Диализ - </a:t>
            </a:r>
            <a:r>
              <a:rPr lang="ru-RU" sz="2000" dirty="0" err="1">
                <a:solidFill>
                  <a:srgbClr val="FF0000"/>
                </a:solidFill>
                <a:latin typeface="Arial"/>
                <a:cs typeface="Arial"/>
              </a:rPr>
              <a:t>бүйректің</a:t>
            </a:r>
            <a:r>
              <a:rPr lang="ru-RU" sz="2000" dirty="0">
                <a:solidFill>
                  <a:srgbClr val="FF0000"/>
                </a:solidFill>
                <a:latin typeface="Arial"/>
                <a:cs typeface="Arial"/>
              </a:rPr>
              <a:t> </a:t>
            </a:r>
            <a:r>
              <a:rPr lang="ru-RU" sz="2000" dirty="0" err="1">
                <a:solidFill>
                  <a:srgbClr val="FF0000"/>
                </a:solidFill>
                <a:latin typeface="Arial"/>
                <a:cs typeface="Arial"/>
              </a:rPr>
              <a:t>табиғи</a:t>
            </a:r>
            <a:r>
              <a:rPr lang="ru-RU" sz="2000" dirty="0">
                <a:solidFill>
                  <a:srgbClr val="FF0000"/>
                </a:solidFill>
                <a:latin typeface="Arial"/>
                <a:cs typeface="Arial"/>
              </a:rPr>
              <a:t> </a:t>
            </a:r>
            <a:r>
              <a:rPr lang="ru-RU" sz="2000" dirty="0" err="1">
                <a:solidFill>
                  <a:srgbClr val="FF0000"/>
                </a:solidFill>
                <a:latin typeface="Arial"/>
                <a:cs typeface="Arial"/>
              </a:rPr>
              <a:t>қызметінен</a:t>
            </a:r>
            <a:r>
              <a:rPr lang="ru-RU" sz="2000" dirty="0">
                <a:solidFill>
                  <a:srgbClr val="FF0000"/>
                </a:solidFill>
                <a:latin typeface="Arial"/>
                <a:cs typeface="Arial"/>
              </a:rPr>
              <a:t> </a:t>
            </a:r>
            <a:r>
              <a:rPr lang="ru-RU" sz="2000" dirty="0" err="1">
                <a:solidFill>
                  <a:srgbClr val="FF0000"/>
                </a:solidFill>
                <a:latin typeface="Arial"/>
                <a:cs typeface="Arial"/>
              </a:rPr>
              <a:t>ерекшеленетін</a:t>
            </a:r>
            <a:r>
              <a:rPr lang="ru-RU" sz="2000" dirty="0">
                <a:solidFill>
                  <a:srgbClr val="FF0000"/>
                </a:solidFill>
                <a:latin typeface="Arial"/>
                <a:cs typeface="Arial"/>
              </a:rPr>
              <a:t> </a:t>
            </a:r>
            <a:r>
              <a:rPr lang="ru-RU" sz="2000" dirty="0" err="1">
                <a:solidFill>
                  <a:srgbClr val="FF0000"/>
                </a:solidFill>
                <a:latin typeface="Arial"/>
                <a:cs typeface="Arial"/>
              </a:rPr>
              <a:t>бір</a:t>
            </a:r>
            <a:r>
              <a:rPr lang="ru-RU" sz="2000" dirty="0">
                <a:solidFill>
                  <a:srgbClr val="FF0000"/>
                </a:solidFill>
                <a:latin typeface="Arial"/>
                <a:cs typeface="Arial"/>
              </a:rPr>
              <a:t> </a:t>
            </a:r>
            <a:r>
              <a:rPr lang="ru-RU" sz="2000" dirty="0" err="1">
                <a:solidFill>
                  <a:srgbClr val="FF0000"/>
                </a:solidFill>
                <a:latin typeface="Arial"/>
                <a:cs typeface="Arial"/>
              </a:rPr>
              <a:t>мезгілде</a:t>
            </a:r>
            <a:r>
              <a:rPr lang="ru-RU" sz="2000" dirty="0">
                <a:solidFill>
                  <a:srgbClr val="FF0000"/>
                </a:solidFill>
                <a:latin typeface="Arial"/>
                <a:cs typeface="Arial"/>
              </a:rPr>
              <a:t> </a:t>
            </a:r>
            <a:r>
              <a:rPr lang="ru-RU" sz="2000" dirty="0" err="1">
                <a:solidFill>
                  <a:srgbClr val="FF0000"/>
                </a:solidFill>
                <a:latin typeface="Arial"/>
                <a:cs typeface="Arial"/>
              </a:rPr>
              <a:t>болатын</a:t>
            </a:r>
            <a:r>
              <a:rPr lang="ru-RU" sz="2000" dirty="0">
                <a:solidFill>
                  <a:srgbClr val="FF0000"/>
                </a:solidFill>
                <a:latin typeface="Arial"/>
                <a:cs typeface="Arial"/>
              </a:rPr>
              <a:t> диффузия </a:t>
            </a:r>
            <a:r>
              <a:rPr lang="ru-RU" sz="2000" dirty="0" err="1">
                <a:solidFill>
                  <a:srgbClr val="FF0000"/>
                </a:solidFill>
                <a:latin typeface="Arial"/>
                <a:cs typeface="Arial"/>
              </a:rPr>
              <a:t>және</a:t>
            </a:r>
            <a:r>
              <a:rPr lang="ru-RU" sz="2000" dirty="0">
                <a:solidFill>
                  <a:srgbClr val="FF0000"/>
                </a:solidFill>
                <a:latin typeface="Arial"/>
                <a:cs typeface="Arial"/>
              </a:rPr>
              <a:t> </a:t>
            </a:r>
            <a:r>
              <a:rPr lang="ru-RU" sz="2000" dirty="0" err="1">
                <a:solidFill>
                  <a:srgbClr val="FF0000"/>
                </a:solidFill>
                <a:latin typeface="Arial"/>
                <a:cs typeface="Arial"/>
              </a:rPr>
              <a:t>сүзілу</a:t>
            </a:r>
            <a:r>
              <a:rPr lang="ru-RU" sz="2000" dirty="0">
                <a:solidFill>
                  <a:srgbClr val="FF0000"/>
                </a:solidFill>
                <a:latin typeface="Arial"/>
                <a:cs typeface="Arial"/>
              </a:rPr>
              <a:t>; </a:t>
            </a:r>
            <a:r>
              <a:rPr lang="ru-RU" sz="2000" dirty="0" err="1">
                <a:solidFill>
                  <a:srgbClr val="FF0000"/>
                </a:solidFill>
                <a:latin typeface="Arial"/>
                <a:cs typeface="Arial"/>
              </a:rPr>
              <a:t>бұл</a:t>
            </a:r>
            <a:r>
              <a:rPr lang="ru-RU" sz="2000" dirty="0">
                <a:solidFill>
                  <a:srgbClr val="FF0000"/>
                </a:solidFill>
                <a:latin typeface="Arial"/>
                <a:cs typeface="Arial"/>
              </a:rPr>
              <a:t> процесс </a:t>
            </a:r>
            <a:r>
              <a:rPr lang="ru-RU" sz="2000" dirty="0" err="1">
                <a:solidFill>
                  <a:srgbClr val="FF0000"/>
                </a:solidFill>
                <a:latin typeface="Arial"/>
                <a:cs typeface="Arial"/>
              </a:rPr>
              <a:t>қарапайым</a:t>
            </a:r>
            <a:r>
              <a:rPr lang="ru-RU" sz="2000" dirty="0">
                <a:solidFill>
                  <a:srgbClr val="FF0000"/>
                </a:solidFill>
                <a:latin typeface="Arial"/>
                <a:cs typeface="Arial"/>
              </a:rPr>
              <a:t>, </a:t>
            </a:r>
            <a:r>
              <a:rPr lang="ru-RU" sz="2000" dirty="0" err="1">
                <a:solidFill>
                  <a:srgbClr val="FF0000"/>
                </a:solidFill>
                <a:latin typeface="Arial"/>
                <a:cs typeface="Arial"/>
              </a:rPr>
              <a:t>бірақ</a:t>
            </a:r>
            <a:r>
              <a:rPr lang="ru-RU" sz="2000" dirty="0">
                <a:solidFill>
                  <a:srgbClr val="FF0000"/>
                </a:solidFill>
                <a:latin typeface="Arial"/>
                <a:cs typeface="Arial"/>
              </a:rPr>
              <a:t> </a:t>
            </a:r>
            <a:r>
              <a:rPr lang="ru-RU" sz="2000" dirty="0" err="1">
                <a:solidFill>
                  <a:srgbClr val="FF0000"/>
                </a:solidFill>
                <a:latin typeface="Arial"/>
                <a:cs typeface="Arial"/>
              </a:rPr>
              <a:t>тиімділігі</a:t>
            </a:r>
            <a:r>
              <a:rPr lang="ru-RU" sz="2000" dirty="0">
                <a:solidFill>
                  <a:srgbClr val="FF0000"/>
                </a:solidFill>
                <a:latin typeface="Arial"/>
                <a:cs typeface="Arial"/>
              </a:rPr>
              <a:t> </a:t>
            </a:r>
            <a:r>
              <a:rPr lang="ru-RU" sz="2000" dirty="0" err="1">
                <a:solidFill>
                  <a:srgbClr val="FF0000"/>
                </a:solidFill>
                <a:latin typeface="Arial"/>
                <a:cs typeface="Arial"/>
              </a:rPr>
              <a:t>жоғары</a:t>
            </a:r>
            <a:r>
              <a:rPr lang="ru-RU" sz="2000" dirty="0">
                <a:solidFill>
                  <a:srgbClr val="FF0000"/>
                </a:solidFill>
                <a:latin typeface="Arial"/>
                <a:cs typeface="Arial"/>
              </a:rPr>
              <a:t>. </a:t>
            </a:r>
            <a:r>
              <a:rPr lang="ru-RU" sz="2000" dirty="0" err="1">
                <a:solidFill>
                  <a:srgbClr val="FF0000"/>
                </a:solidFill>
                <a:latin typeface="Arial"/>
                <a:cs typeface="Arial"/>
              </a:rPr>
              <a:t>Диализаторлар</a:t>
            </a:r>
            <a:r>
              <a:rPr lang="ru-RU" sz="2000" dirty="0">
                <a:solidFill>
                  <a:srgbClr val="FF0000"/>
                </a:solidFill>
                <a:latin typeface="Arial"/>
                <a:cs typeface="Arial"/>
              </a:rPr>
              <a:t> </a:t>
            </a:r>
            <a:r>
              <a:rPr lang="ru-RU" sz="2000" dirty="0" err="1">
                <a:solidFill>
                  <a:srgbClr val="FF0000"/>
                </a:solidFill>
                <a:latin typeface="Arial"/>
                <a:cs typeface="Arial"/>
              </a:rPr>
              <a:t>ағзадағы</a:t>
            </a:r>
            <a:r>
              <a:rPr lang="ru-RU" sz="2000" dirty="0">
                <a:solidFill>
                  <a:srgbClr val="FF0000"/>
                </a:solidFill>
                <a:latin typeface="Arial"/>
                <a:cs typeface="Arial"/>
              </a:rPr>
              <a:t> </a:t>
            </a:r>
            <a:r>
              <a:rPr lang="ru-RU" sz="2000" dirty="0" err="1">
                <a:solidFill>
                  <a:srgbClr val="FF0000"/>
                </a:solidFill>
                <a:latin typeface="Arial"/>
                <a:cs typeface="Arial"/>
              </a:rPr>
              <a:t>артық</a:t>
            </a:r>
            <a:r>
              <a:rPr lang="ru-RU" sz="2000" dirty="0">
                <a:solidFill>
                  <a:srgbClr val="FF0000"/>
                </a:solidFill>
                <a:latin typeface="Arial"/>
                <a:cs typeface="Arial"/>
              </a:rPr>
              <a:t> </a:t>
            </a:r>
            <a:r>
              <a:rPr lang="ru-RU" sz="2000" dirty="0" err="1">
                <a:solidFill>
                  <a:srgbClr val="FF0000"/>
                </a:solidFill>
                <a:latin typeface="Arial"/>
                <a:cs typeface="Arial"/>
              </a:rPr>
              <a:t>сұйықтықты</a:t>
            </a:r>
            <a:r>
              <a:rPr lang="ru-RU" sz="2000" dirty="0">
                <a:solidFill>
                  <a:srgbClr val="FF0000"/>
                </a:solidFill>
                <a:latin typeface="Arial"/>
                <a:cs typeface="Arial"/>
              </a:rPr>
              <a:t> </a:t>
            </a:r>
            <a:r>
              <a:rPr lang="ru-RU" sz="2000" dirty="0" err="1">
                <a:solidFill>
                  <a:srgbClr val="FF0000"/>
                </a:solidFill>
                <a:latin typeface="Arial"/>
                <a:cs typeface="Arial"/>
              </a:rPr>
              <a:t>және</a:t>
            </a:r>
            <a:r>
              <a:rPr lang="ru-RU" sz="2000" dirty="0">
                <a:solidFill>
                  <a:srgbClr val="FF0000"/>
                </a:solidFill>
                <a:latin typeface="Arial"/>
                <a:cs typeface="Arial"/>
              </a:rPr>
              <a:t> </a:t>
            </a:r>
            <a:r>
              <a:rPr lang="ru-RU" sz="2000" dirty="0" err="1">
                <a:solidFill>
                  <a:srgbClr val="FF0000"/>
                </a:solidFill>
                <a:latin typeface="Arial"/>
                <a:cs typeface="Arial"/>
              </a:rPr>
              <a:t>метаболизмнің</a:t>
            </a:r>
            <a:r>
              <a:rPr lang="ru-RU" sz="2000" dirty="0">
                <a:solidFill>
                  <a:srgbClr val="FF0000"/>
                </a:solidFill>
                <a:latin typeface="Arial"/>
                <a:cs typeface="Arial"/>
              </a:rPr>
              <a:t> </a:t>
            </a:r>
            <a:r>
              <a:rPr lang="ru-RU" sz="2000" dirty="0" err="1">
                <a:solidFill>
                  <a:srgbClr val="FF0000"/>
                </a:solidFill>
                <a:latin typeface="Arial"/>
                <a:cs typeface="Arial"/>
              </a:rPr>
              <a:t>еритін</a:t>
            </a:r>
            <a:r>
              <a:rPr lang="ru-RU" sz="2000" dirty="0">
                <a:solidFill>
                  <a:srgbClr val="FF0000"/>
                </a:solidFill>
                <a:latin typeface="Arial"/>
                <a:cs typeface="Arial"/>
              </a:rPr>
              <a:t> </a:t>
            </a:r>
            <a:r>
              <a:rPr lang="ru-RU" sz="2000" dirty="0" err="1">
                <a:solidFill>
                  <a:srgbClr val="FF0000"/>
                </a:solidFill>
                <a:latin typeface="Arial"/>
                <a:cs typeface="Arial"/>
              </a:rPr>
              <a:t>өнімдерін</a:t>
            </a:r>
            <a:r>
              <a:rPr lang="ru-RU" sz="2000" dirty="0">
                <a:solidFill>
                  <a:srgbClr val="FF0000"/>
                </a:solidFill>
                <a:latin typeface="Arial"/>
                <a:cs typeface="Arial"/>
              </a:rPr>
              <a:t> </a:t>
            </a:r>
            <a:r>
              <a:rPr lang="ru-RU" sz="2000" dirty="0" err="1">
                <a:solidFill>
                  <a:srgbClr val="FF0000"/>
                </a:solidFill>
                <a:latin typeface="Arial"/>
                <a:cs typeface="Arial"/>
              </a:rPr>
              <a:t>шығару</a:t>
            </a:r>
            <a:r>
              <a:rPr lang="ru-RU" sz="2000" dirty="0">
                <a:solidFill>
                  <a:srgbClr val="FF0000"/>
                </a:solidFill>
                <a:latin typeface="Arial"/>
                <a:cs typeface="Arial"/>
              </a:rPr>
              <a:t> </a:t>
            </a:r>
            <a:r>
              <a:rPr lang="ru-RU" sz="2000" dirty="0" err="1">
                <a:solidFill>
                  <a:srgbClr val="FF0000"/>
                </a:solidFill>
                <a:latin typeface="Arial"/>
                <a:cs typeface="Arial"/>
              </a:rPr>
              <a:t>үшін</a:t>
            </a:r>
            <a:r>
              <a:rPr lang="ru-RU" sz="2000" dirty="0">
                <a:solidFill>
                  <a:srgbClr val="FF0000"/>
                </a:solidFill>
                <a:latin typeface="Arial"/>
                <a:cs typeface="Arial"/>
              </a:rPr>
              <a:t> </a:t>
            </a:r>
            <a:r>
              <a:rPr lang="ru-RU" sz="2000" dirty="0" err="1">
                <a:solidFill>
                  <a:srgbClr val="FF0000"/>
                </a:solidFill>
                <a:latin typeface="Arial"/>
                <a:cs typeface="Arial"/>
              </a:rPr>
              <a:t>қолданылады</a:t>
            </a:r>
            <a:r>
              <a:rPr lang="ru-RU" sz="2000" dirty="0">
                <a:solidFill>
                  <a:srgbClr val="FF0000"/>
                </a:solidFill>
                <a:latin typeface="Arial"/>
                <a:cs typeface="Arial"/>
              </a:rPr>
              <a:t>. </a:t>
            </a:r>
            <a:r>
              <a:rPr lang="ru-RU" sz="2000" dirty="0" err="1">
                <a:solidFill>
                  <a:srgbClr val="FF0000"/>
                </a:solidFill>
                <a:latin typeface="Arial"/>
                <a:cs typeface="Arial"/>
              </a:rPr>
              <a:t>Ауыстырғыштар</a:t>
            </a:r>
            <a:r>
              <a:rPr lang="ru-RU" sz="2000" dirty="0">
                <a:solidFill>
                  <a:srgbClr val="FF0000"/>
                </a:solidFill>
                <a:latin typeface="Arial"/>
                <a:cs typeface="Arial"/>
              </a:rPr>
              <a:t> (диализатор </a:t>
            </a:r>
            <a:r>
              <a:rPr lang="ru-RU" sz="2000" dirty="0" err="1">
                <a:solidFill>
                  <a:srgbClr val="FF0000"/>
                </a:solidFill>
                <a:latin typeface="Arial"/>
                <a:cs typeface="Arial"/>
              </a:rPr>
              <a:t>сүзгі</a:t>
            </a:r>
            <a:r>
              <a:rPr lang="ru-RU" sz="2000" dirty="0">
                <a:solidFill>
                  <a:srgbClr val="FF0000"/>
                </a:solidFill>
                <a:latin typeface="Arial"/>
                <a:cs typeface="Arial"/>
              </a:rPr>
              <a:t> </a:t>
            </a:r>
            <a:r>
              <a:rPr lang="ru-RU" sz="2000" dirty="0" err="1">
                <a:solidFill>
                  <a:srgbClr val="FF0000"/>
                </a:solidFill>
                <a:latin typeface="Arial"/>
                <a:cs typeface="Arial"/>
              </a:rPr>
              <a:t>элементтері</a:t>
            </a:r>
            <a:r>
              <a:rPr lang="ru-RU" sz="2000" dirty="0">
                <a:solidFill>
                  <a:srgbClr val="FF0000"/>
                </a:solidFill>
                <a:latin typeface="Arial"/>
                <a:cs typeface="Arial"/>
              </a:rPr>
              <a:t>) суда </a:t>
            </a:r>
            <a:r>
              <a:rPr lang="ru-RU" sz="2000" dirty="0" err="1">
                <a:solidFill>
                  <a:srgbClr val="FF0000"/>
                </a:solidFill>
                <a:latin typeface="Arial"/>
                <a:cs typeface="Arial"/>
              </a:rPr>
              <a:t>және</a:t>
            </a:r>
            <a:r>
              <a:rPr lang="ru-RU" sz="2000" dirty="0">
                <a:solidFill>
                  <a:srgbClr val="FF0000"/>
                </a:solidFill>
                <a:latin typeface="Arial"/>
                <a:cs typeface="Arial"/>
              </a:rPr>
              <a:t> </a:t>
            </a:r>
            <a:r>
              <a:rPr lang="ru-RU" sz="2000" dirty="0" err="1">
                <a:solidFill>
                  <a:srgbClr val="FF0000"/>
                </a:solidFill>
                <a:latin typeface="Arial"/>
                <a:cs typeface="Arial"/>
              </a:rPr>
              <a:t>полярлы</a:t>
            </a:r>
            <a:r>
              <a:rPr lang="ru-RU" sz="2000" dirty="0">
                <a:solidFill>
                  <a:srgbClr val="FF0000"/>
                </a:solidFill>
                <a:latin typeface="Arial"/>
                <a:cs typeface="Arial"/>
              </a:rPr>
              <a:t> </a:t>
            </a:r>
            <a:r>
              <a:rPr lang="ru-RU" sz="2000" dirty="0" err="1">
                <a:solidFill>
                  <a:srgbClr val="FF0000"/>
                </a:solidFill>
                <a:latin typeface="Arial"/>
                <a:cs typeface="Arial"/>
              </a:rPr>
              <a:t>еритін</a:t>
            </a:r>
            <a:r>
              <a:rPr lang="ru-RU" sz="2000" dirty="0">
                <a:solidFill>
                  <a:srgbClr val="FF0000"/>
                </a:solidFill>
                <a:latin typeface="Arial"/>
                <a:cs typeface="Arial"/>
              </a:rPr>
              <a:t> </a:t>
            </a:r>
            <a:r>
              <a:rPr lang="ru-RU" sz="2000" dirty="0" err="1">
                <a:solidFill>
                  <a:srgbClr val="FF0000"/>
                </a:solidFill>
                <a:latin typeface="Arial"/>
                <a:cs typeface="Arial"/>
              </a:rPr>
              <a:t>заттарда</a:t>
            </a:r>
            <a:r>
              <a:rPr lang="ru-RU" sz="2000" dirty="0">
                <a:solidFill>
                  <a:srgbClr val="FF0000"/>
                </a:solidFill>
                <a:latin typeface="Arial"/>
                <a:cs typeface="Arial"/>
              </a:rPr>
              <a:t> </a:t>
            </a:r>
            <a:r>
              <a:rPr lang="ru-RU" sz="2000" dirty="0" err="1">
                <a:solidFill>
                  <a:srgbClr val="FF0000"/>
                </a:solidFill>
                <a:latin typeface="Arial"/>
                <a:cs typeface="Arial"/>
              </a:rPr>
              <a:t>жоғары</a:t>
            </a:r>
            <a:r>
              <a:rPr lang="ru-RU" sz="2000" dirty="0">
                <a:solidFill>
                  <a:srgbClr val="FF0000"/>
                </a:solidFill>
                <a:latin typeface="Arial"/>
                <a:cs typeface="Arial"/>
              </a:rPr>
              <a:t> </a:t>
            </a:r>
            <a:r>
              <a:rPr lang="ru-RU" sz="2000" dirty="0" err="1">
                <a:solidFill>
                  <a:srgbClr val="FF0000"/>
                </a:solidFill>
                <a:latin typeface="Arial"/>
                <a:cs typeface="Arial"/>
              </a:rPr>
              <a:t>өткізгіштікке</a:t>
            </a:r>
            <a:r>
              <a:rPr lang="ru-RU" sz="2000" dirty="0">
                <a:solidFill>
                  <a:srgbClr val="FF0000"/>
                </a:solidFill>
                <a:latin typeface="Arial"/>
                <a:cs typeface="Arial"/>
              </a:rPr>
              <a:t> </a:t>
            </a:r>
            <a:r>
              <a:rPr lang="ru-RU" sz="2000" dirty="0" err="1">
                <a:solidFill>
                  <a:srgbClr val="FF0000"/>
                </a:solidFill>
                <a:latin typeface="Arial"/>
                <a:cs typeface="Arial"/>
              </a:rPr>
              <a:t>ие</a:t>
            </a:r>
            <a:r>
              <a:rPr lang="ru-RU" sz="2000" dirty="0">
                <a:solidFill>
                  <a:srgbClr val="FF0000"/>
                </a:solidFill>
                <a:latin typeface="Arial"/>
                <a:cs typeface="Arial"/>
              </a:rPr>
              <a:t> </a:t>
            </a:r>
            <a:r>
              <a:rPr lang="ru-RU" sz="2000" dirty="0" err="1">
                <a:solidFill>
                  <a:srgbClr val="FF0000"/>
                </a:solidFill>
                <a:latin typeface="Arial"/>
                <a:cs typeface="Arial"/>
              </a:rPr>
              <a:t>болуы</a:t>
            </a:r>
            <a:r>
              <a:rPr lang="ru-RU" sz="2000" dirty="0">
                <a:solidFill>
                  <a:srgbClr val="FF0000"/>
                </a:solidFill>
                <a:latin typeface="Arial"/>
                <a:cs typeface="Arial"/>
              </a:rPr>
              <a:t> керек, </a:t>
            </a:r>
            <a:r>
              <a:rPr lang="ru-RU" sz="2000" dirty="0" err="1">
                <a:solidFill>
                  <a:srgbClr val="FF0000"/>
                </a:solidFill>
                <a:latin typeface="Arial"/>
                <a:cs typeface="Arial"/>
              </a:rPr>
              <a:t>оларды</a:t>
            </a:r>
            <a:r>
              <a:rPr lang="ru-RU" sz="2000" dirty="0">
                <a:solidFill>
                  <a:srgbClr val="FF0000"/>
                </a:solidFill>
                <a:latin typeface="Arial"/>
                <a:cs typeface="Arial"/>
              </a:rPr>
              <a:t> </a:t>
            </a:r>
            <a:r>
              <a:rPr lang="ru-RU" sz="2000" dirty="0" err="1">
                <a:solidFill>
                  <a:srgbClr val="FF0000"/>
                </a:solidFill>
                <a:latin typeface="Arial"/>
                <a:cs typeface="Arial"/>
              </a:rPr>
              <a:t>өндіру</a:t>
            </a:r>
            <a:r>
              <a:rPr lang="ru-RU" sz="2000" dirty="0">
                <a:solidFill>
                  <a:srgbClr val="FF0000"/>
                </a:solidFill>
                <a:latin typeface="Arial"/>
                <a:cs typeface="Arial"/>
              </a:rPr>
              <a:t> </a:t>
            </a:r>
            <a:r>
              <a:rPr lang="ru-RU" sz="2000" dirty="0" err="1">
                <a:solidFill>
                  <a:srgbClr val="FF0000"/>
                </a:solidFill>
                <a:latin typeface="Arial"/>
                <a:cs typeface="Arial"/>
              </a:rPr>
              <a:t>үшін</a:t>
            </a:r>
            <a:r>
              <a:rPr lang="ru-RU" sz="2000" dirty="0">
                <a:solidFill>
                  <a:srgbClr val="FF0000"/>
                </a:solidFill>
                <a:latin typeface="Arial"/>
                <a:cs typeface="Arial"/>
              </a:rPr>
              <a:t> целлюлоза </a:t>
            </a:r>
            <a:r>
              <a:rPr lang="ru-RU" sz="2000" dirty="0" err="1">
                <a:solidFill>
                  <a:srgbClr val="FF0000"/>
                </a:solidFill>
                <a:latin typeface="Arial"/>
                <a:cs typeface="Arial"/>
              </a:rPr>
              <a:t>туындылары</a:t>
            </a:r>
            <a:r>
              <a:rPr lang="ru-RU" sz="2000" dirty="0">
                <a:solidFill>
                  <a:srgbClr val="FF0000"/>
                </a:solidFill>
                <a:latin typeface="Arial"/>
                <a:cs typeface="Arial"/>
              </a:rPr>
              <a:t>, </a:t>
            </a:r>
            <a:r>
              <a:rPr lang="ru-RU" sz="2000" dirty="0" err="1">
                <a:solidFill>
                  <a:srgbClr val="FF0000"/>
                </a:solidFill>
                <a:latin typeface="Arial"/>
                <a:cs typeface="Arial"/>
              </a:rPr>
              <a:t>полисульфоннан</a:t>
            </a:r>
            <a:r>
              <a:rPr lang="ru-RU" sz="2000" dirty="0">
                <a:solidFill>
                  <a:srgbClr val="FF0000"/>
                </a:solidFill>
                <a:latin typeface="Arial"/>
                <a:cs typeface="Arial"/>
              </a:rPr>
              <a:t>, </a:t>
            </a:r>
            <a:r>
              <a:rPr lang="ru-RU" sz="2000" dirty="0" err="1">
                <a:solidFill>
                  <a:srgbClr val="FF0000"/>
                </a:solidFill>
                <a:latin typeface="Arial"/>
                <a:cs typeface="Arial"/>
              </a:rPr>
              <a:t>полиметилметакрилаттан</a:t>
            </a:r>
            <a:r>
              <a:rPr lang="ru-RU" sz="2000" dirty="0">
                <a:solidFill>
                  <a:srgbClr val="FF0000"/>
                </a:solidFill>
                <a:latin typeface="Arial"/>
                <a:cs typeface="Arial"/>
              </a:rPr>
              <a:t> </a:t>
            </a:r>
            <a:r>
              <a:rPr lang="ru-RU" sz="2000" dirty="0" err="1">
                <a:solidFill>
                  <a:srgbClr val="FF0000"/>
                </a:solidFill>
                <a:latin typeface="Arial"/>
                <a:cs typeface="Arial"/>
              </a:rPr>
              <a:t>немесе</a:t>
            </a:r>
            <a:r>
              <a:rPr lang="ru-RU" sz="2000" dirty="0">
                <a:solidFill>
                  <a:srgbClr val="FF0000"/>
                </a:solidFill>
                <a:latin typeface="Arial"/>
                <a:cs typeface="Arial"/>
              </a:rPr>
              <a:t> </a:t>
            </a:r>
            <a:r>
              <a:rPr lang="ru-RU" sz="2000" dirty="0" err="1">
                <a:solidFill>
                  <a:srgbClr val="FF0000"/>
                </a:solidFill>
                <a:latin typeface="Arial"/>
                <a:cs typeface="Arial"/>
              </a:rPr>
              <a:t>поликарбонаттардан</a:t>
            </a:r>
            <a:r>
              <a:rPr lang="ru-RU" sz="2000" dirty="0">
                <a:solidFill>
                  <a:srgbClr val="FF0000"/>
                </a:solidFill>
                <a:latin typeface="Arial"/>
                <a:cs typeface="Arial"/>
              </a:rPr>
              <a:t> </a:t>
            </a:r>
            <a:r>
              <a:rPr lang="ru-RU" sz="2000" dirty="0" err="1">
                <a:solidFill>
                  <a:srgbClr val="FF0000"/>
                </a:solidFill>
                <a:latin typeface="Arial"/>
                <a:cs typeface="Arial"/>
              </a:rPr>
              <a:t>жасалған</a:t>
            </a:r>
            <a:r>
              <a:rPr lang="ru-RU" sz="2000" dirty="0">
                <a:solidFill>
                  <a:srgbClr val="FF0000"/>
                </a:solidFill>
                <a:latin typeface="Arial"/>
                <a:cs typeface="Arial"/>
              </a:rPr>
              <a:t> </a:t>
            </a:r>
            <a:r>
              <a:rPr lang="ru-RU" sz="2000" dirty="0" err="1">
                <a:solidFill>
                  <a:srgbClr val="FF0000"/>
                </a:solidFill>
                <a:latin typeface="Arial"/>
                <a:cs typeface="Arial"/>
              </a:rPr>
              <a:t>кеуекті</a:t>
            </a:r>
            <a:r>
              <a:rPr lang="ru-RU" sz="2000" dirty="0">
                <a:solidFill>
                  <a:srgbClr val="FF0000"/>
                </a:solidFill>
                <a:latin typeface="Arial"/>
                <a:cs typeface="Arial"/>
              </a:rPr>
              <a:t> </a:t>
            </a:r>
            <a:r>
              <a:rPr lang="ru-RU" sz="2000" dirty="0" err="1">
                <a:solidFill>
                  <a:srgbClr val="FF0000"/>
                </a:solidFill>
                <a:latin typeface="Arial"/>
                <a:cs typeface="Arial"/>
              </a:rPr>
              <a:t>талшықтар</a:t>
            </a:r>
            <a:r>
              <a:rPr lang="ru-RU" sz="2000" dirty="0">
                <a:solidFill>
                  <a:srgbClr val="FF0000"/>
                </a:solidFill>
                <a:latin typeface="Arial"/>
                <a:cs typeface="Arial"/>
              </a:rPr>
              <a:t> </a:t>
            </a:r>
            <a:r>
              <a:rPr lang="ru-RU" sz="2000" dirty="0" err="1">
                <a:solidFill>
                  <a:srgbClr val="FF0000"/>
                </a:solidFill>
                <a:latin typeface="Arial"/>
                <a:cs typeface="Arial"/>
              </a:rPr>
              <a:t>қолданылады</a:t>
            </a:r>
            <a:r>
              <a:rPr lang="ru-RU" sz="2000" dirty="0">
                <a:solidFill>
                  <a:srgbClr val="FF0000"/>
                </a:solidFill>
                <a:latin typeface="Arial"/>
                <a:cs typeface="Arial"/>
              </a:rPr>
              <a:t>. </a:t>
            </a:r>
            <a:r>
              <a:rPr lang="ru-RU" sz="2000" dirty="0" err="1">
                <a:solidFill>
                  <a:srgbClr val="FF0000"/>
                </a:solidFill>
                <a:latin typeface="Arial"/>
                <a:cs typeface="Arial"/>
              </a:rPr>
              <a:t>Бұл</a:t>
            </a:r>
            <a:r>
              <a:rPr lang="ru-RU" sz="2000" dirty="0">
                <a:solidFill>
                  <a:srgbClr val="FF0000"/>
                </a:solidFill>
                <a:latin typeface="Arial"/>
                <a:cs typeface="Arial"/>
              </a:rPr>
              <a:t> </a:t>
            </a:r>
            <a:r>
              <a:rPr lang="ru-RU" sz="2000" dirty="0" err="1">
                <a:solidFill>
                  <a:srgbClr val="FF0000"/>
                </a:solidFill>
                <a:latin typeface="Arial"/>
                <a:cs typeface="Arial"/>
              </a:rPr>
              <a:t>компоненттердің</a:t>
            </a:r>
            <a:r>
              <a:rPr lang="ru-RU" sz="2000" dirty="0">
                <a:solidFill>
                  <a:srgbClr val="FF0000"/>
                </a:solidFill>
                <a:latin typeface="Arial"/>
                <a:cs typeface="Arial"/>
              </a:rPr>
              <a:t> </a:t>
            </a:r>
            <a:r>
              <a:rPr lang="ru-RU" sz="2000" dirty="0" err="1">
                <a:solidFill>
                  <a:srgbClr val="FF0000"/>
                </a:solidFill>
                <a:latin typeface="Arial"/>
                <a:cs typeface="Arial"/>
              </a:rPr>
              <a:t>ағзадан</a:t>
            </a:r>
            <a:r>
              <a:rPr lang="ru-RU" sz="2000" dirty="0">
                <a:solidFill>
                  <a:srgbClr val="FF0000"/>
                </a:solidFill>
                <a:latin typeface="Arial"/>
                <a:cs typeface="Arial"/>
              </a:rPr>
              <a:t> </a:t>
            </a:r>
            <a:r>
              <a:rPr lang="ru-RU" sz="2000" dirty="0" err="1">
                <a:solidFill>
                  <a:srgbClr val="FF0000"/>
                </a:solidFill>
                <a:latin typeface="Arial"/>
                <a:cs typeface="Arial"/>
              </a:rPr>
              <a:t>шығуын</a:t>
            </a:r>
            <a:r>
              <a:rPr lang="ru-RU" sz="2000" dirty="0">
                <a:solidFill>
                  <a:srgbClr val="FF0000"/>
                </a:solidFill>
                <a:latin typeface="Arial"/>
                <a:cs typeface="Arial"/>
              </a:rPr>
              <a:t> </a:t>
            </a:r>
            <a:r>
              <a:rPr lang="ru-RU" sz="2000" dirty="0" err="1">
                <a:solidFill>
                  <a:srgbClr val="FF0000"/>
                </a:solidFill>
                <a:latin typeface="Arial"/>
                <a:cs typeface="Arial"/>
              </a:rPr>
              <a:t>болдырмау</a:t>
            </a:r>
            <a:r>
              <a:rPr lang="ru-RU" sz="2000" dirty="0">
                <a:solidFill>
                  <a:srgbClr val="FF0000"/>
                </a:solidFill>
                <a:latin typeface="Arial"/>
                <a:cs typeface="Arial"/>
              </a:rPr>
              <a:t> </a:t>
            </a:r>
            <a:r>
              <a:rPr lang="ru-RU" sz="2000" dirty="0" err="1">
                <a:solidFill>
                  <a:srgbClr val="FF0000"/>
                </a:solidFill>
                <a:latin typeface="Arial"/>
                <a:cs typeface="Arial"/>
              </a:rPr>
              <a:t>үшін</a:t>
            </a:r>
            <a:r>
              <a:rPr lang="ru-RU" sz="2000" dirty="0">
                <a:solidFill>
                  <a:srgbClr val="FF0000"/>
                </a:solidFill>
                <a:latin typeface="Arial"/>
                <a:cs typeface="Arial"/>
              </a:rPr>
              <a:t> </a:t>
            </a:r>
            <a:r>
              <a:rPr lang="ru-RU" sz="2000" dirty="0" err="1">
                <a:solidFill>
                  <a:srgbClr val="FF0000"/>
                </a:solidFill>
                <a:latin typeface="Arial"/>
                <a:cs typeface="Arial"/>
              </a:rPr>
              <a:t>диализатта</a:t>
            </a:r>
            <a:r>
              <a:rPr lang="ru-RU" sz="2000" dirty="0">
                <a:solidFill>
                  <a:srgbClr val="FF0000"/>
                </a:solidFill>
                <a:latin typeface="Arial"/>
                <a:cs typeface="Arial"/>
              </a:rPr>
              <a:t> </a:t>
            </a:r>
            <a:r>
              <a:rPr lang="ru-RU" sz="2000" dirty="0" err="1">
                <a:solidFill>
                  <a:srgbClr val="FF0000"/>
                </a:solidFill>
                <a:latin typeface="Arial"/>
                <a:cs typeface="Arial"/>
              </a:rPr>
              <a:t>иондар</a:t>
            </a:r>
            <a:r>
              <a:rPr lang="ru-RU" sz="2000" dirty="0">
                <a:solidFill>
                  <a:srgbClr val="FF0000"/>
                </a:solidFill>
                <a:latin typeface="Arial"/>
                <a:cs typeface="Arial"/>
              </a:rPr>
              <a:t> мен </a:t>
            </a:r>
            <a:r>
              <a:rPr lang="ru-RU" sz="2000" dirty="0" err="1">
                <a:solidFill>
                  <a:srgbClr val="FF0000"/>
                </a:solidFill>
                <a:latin typeface="Arial"/>
                <a:cs typeface="Arial"/>
              </a:rPr>
              <a:t>қоректік</a:t>
            </a:r>
            <a:r>
              <a:rPr lang="ru-RU" sz="2000" dirty="0">
                <a:solidFill>
                  <a:srgbClr val="FF0000"/>
                </a:solidFill>
                <a:latin typeface="Arial"/>
                <a:cs typeface="Arial"/>
              </a:rPr>
              <a:t> </a:t>
            </a:r>
            <a:r>
              <a:rPr lang="ru-RU" sz="2000" dirty="0" err="1">
                <a:solidFill>
                  <a:srgbClr val="FF0000"/>
                </a:solidFill>
                <a:latin typeface="Arial"/>
                <a:cs typeface="Arial"/>
              </a:rPr>
              <a:t>заттардың</a:t>
            </a:r>
            <a:r>
              <a:rPr lang="ru-RU" sz="2000" dirty="0">
                <a:solidFill>
                  <a:srgbClr val="FF0000"/>
                </a:solidFill>
                <a:latin typeface="Arial"/>
                <a:cs typeface="Arial"/>
              </a:rPr>
              <a:t> </a:t>
            </a:r>
            <a:r>
              <a:rPr lang="ru-RU" sz="2000" dirty="0" err="1">
                <a:solidFill>
                  <a:srgbClr val="FF0000"/>
                </a:solidFill>
                <a:latin typeface="Arial"/>
                <a:cs typeface="Arial"/>
              </a:rPr>
              <a:t>белгіленген</a:t>
            </a:r>
            <a:r>
              <a:rPr lang="ru-RU" sz="2000" dirty="0">
                <a:solidFill>
                  <a:srgbClr val="FF0000"/>
                </a:solidFill>
                <a:latin typeface="Arial"/>
                <a:cs typeface="Arial"/>
              </a:rPr>
              <a:t> </a:t>
            </a:r>
            <a:r>
              <a:rPr lang="ru-RU" sz="2000" dirty="0" err="1">
                <a:solidFill>
                  <a:srgbClr val="FF0000"/>
                </a:solidFill>
                <a:latin typeface="Arial"/>
                <a:cs typeface="Arial"/>
              </a:rPr>
              <a:t>физиологиялық</a:t>
            </a:r>
            <a:r>
              <a:rPr lang="ru-RU" sz="2000" dirty="0">
                <a:solidFill>
                  <a:srgbClr val="FF0000"/>
                </a:solidFill>
                <a:latin typeface="Arial"/>
                <a:cs typeface="Arial"/>
              </a:rPr>
              <a:t> </a:t>
            </a:r>
            <a:r>
              <a:rPr lang="ru-RU" sz="2000" dirty="0" err="1">
                <a:solidFill>
                  <a:srgbClr val="FF0000"/>
                </a:solidFill>
                <a:latin typeface="Arial"/>
                <a:cs typeface="Arial"/>
              </a:rPr>
              <a:t>концентрациясы</a:t>
            </a:r>
            <a:r>
              <a:rPr lang="ru-RU" sz="2000" dirty="0">
                <a:solidFill>
                  <a:srgbClr val="FF0000"/>
                </a:solidFill>
                <a:latin typeface="Arial"/>
                <a:cs typeface="Arial"/>
              </a:rPr>
              <a:t> </a:t>
            </a:r>
            <a:r>
              <a:rPr lang="ru-RU" sz="2000" dirty="0" err="1">
                <a:solidFill>
                  <a:srgbClr val="FF0000"/>
                </a:solidFill>
                <a:latin typeface="Arial"/>
                <a:cs typeface="Arial"/>
              </a:rPr>
              <a:t>болуы</a:t>
            </a:r>
            <a:r>
              <a:rPr lang="ru-RU" sz="2000" dirty="0">
                <a:solidFill>
                  <a:srgbClr val="FF0000"/>
                </a:solidFill>
                <a:latin typeface="Arial"/>
                <a:cs typeface="Arial"/>
              </a:rPr>
              <a:t> керек. Диализ - </a:t>
            </a:r>
            <a:r>
              <a:rPr lang="ru-RU" sz="2000" dirty="0" err="1">
                <a:solidFill>
                  <a:srgbClr val="FF0000"/>
                </a:solidFill>
                <a:latin typeface="Arial"/>
                <a:cs typeface="Arial"/>
              </a:rPr>
              <a:t>тиімді</a:t>
            </a:r>
            <a:r>
              <a:rPr lang="ru-RU" sz="2000" dirty="0">
                <a:solidFill>
                  <a:srgbClr val="FF0000"/>
                </a:solidFill>
                <a:latin typeface="Arial"/>
                <a:cs typeface="Arial"/>
              </a:rPr>
              <a:t> </a:t>
            </a:r>
            <a:r>
              <a:rPr lang="ru-RU" sz="2000" dirty="0" err="1">
                <a:solidFill>
                  <a:srgbClr val="FF0000"/>
                </a:solidFill>
                <a:latin typeface="Arial"/>
                <a:cs typeface="Arial"/>
              </a:rPr>
              <a:t>және</a:t>
            </a:r>
            <a:r>
              <a:rPr lang="ru-RU" sz="2000" dirty="0">
                <a:solidFill>
                  <a:srgbClr val="FF0000"/>
                </a:solidFill>
                <a:latin typeface="Arial"/>
                <a:cs typeface="Arial"/>
              </a:rPr>
              <a:t> </a:t>
            </a:r>
            <a:r>
              <a:rPr lang="ru-RU" sz="2000" dirty="0" err="1">
                <a:solidFill>
                  <a:srgbClr val="FF0000"/>
                </a:solidFill>
                <a:latin typeface="Arial"/>
                <a:cs typeface="Arial"/>
              </a:rPr>
              <a:t>құтқарушы</a:t>
            </a:r>
            <a:r>
              <a:rPr lang="ru-RU" sz="2000" dirty="0">
                <a:solidFill>
                  <a:srgbClr val="FF0000"/>
                </a:solidFill>
                <a:latin typeface="Arial"/>
                <a:cs typeface="Arial"/>
              </a:rPr>
              <a:t> </a:t>
            </a:r>
            <a:r>
              <a:rPr lang="ru-RU" sz="2000" dirty="0" err="1">
                <a:solidFill>
                  <a:srgbClr val="FF0000"/>
                </a:solidFill>
                <a:latin typeface="Arial"/>
                <a:cs typeface="Arial"/>
              </a:rPr>
              <a:t>шешім</a:t>
            </a:r>
            <a:r>
              <a:rPr lang="ru-RU" sz="2000" dirty="0">
                <a:solidFill>
                  <a:srgbClr val="FF0000"/>
                </a:solidFill>
                <a:latin typeface="Arial"/>
                <a:cs typeface="Arial"/>
              </a:rPr>
              <a:t>, </a:t>
            </a:r>
            <a:r>
              <a:rPr lang="ru-RU" sz="2000" dirty="0" err="1">
                <a:solidFill>
                  <a:srgbClr val="FF0000"/>
                </a:solidFill>
                <a:latin typeface="Arial"/>
                <a:cs typeface="Arial"/>
              </a:rPr>
              <a:t>бірақ</a:t>
            </a:r>
            <a:r>
              <a:rPr lang="ru-RU" sz="2000" dirty="0">
                <a:solidFill>
                  <a:srgbClr val="FF0000"/>
                </a:solidFill>
                <a:latin typeface="Arial"/>
                <a:cs typeface="Arial"/>
              </a:rPr>
              <a:t> </a:t>
            </a:r>
            <a:r>
              <a:rPr lang="ru-RU" sz="2000" dirty="0" err="1">
                <a:solidFill>
                  <a:srgbClr val="FF0000"/>
                </a:solidFill>
                <a:latin typeface="Arial"/>
                <a:cs typeface="Arial"/>
              </a:rPr>
              <a:t>бүйрек</a:t>
            </a:r>
            <a:r>
              <a:rPr lang="ru-RU" sz="2000" dirty="0">
                <a:solidFill>
                  <a:srgbClr val="FF0000"/>
                </a:solidFill>
                <a:latin typeface="Arial"/>
                <a:cs typeface="Arial"/>
              </a:rPr>
              <a:t> </a:t>
            </a:r>
            <a:r>
              <a:rPr lang="ru-RU" sz="2000" dirty="0" err="1">
                <a:solidFill>
                  <a:srgbClr val="FF0000"/>
                </a:solidFill>
                <a:latin typeface="Arial"/>
                <a:cs typeface="Arial"/>
              </a:rPr>
              <a:t>жеткіліксіздігі</a:t>
            </a:r>
            <a:r>
              <a:rPr lang="ru-RU" sz="2000" dirty="0">
                <a:solidFill>
                  <a:srgbClr val="FF0000"/>
                </a:solidFill>
                <a:latin typeface="Arial"/>
                <a:cs typeface="Arial"/>
              </a:rPr>
              <a:t> </a:t>
            </a:r>
            <a:r>
              <a:rPr lang="ru-RU" sz="2000" dirty="0" err="1">
                <a:solidFill>
                  <a:srgbClr val="FF0000"/>
                </a:solidFill>
                <a:latin typeface="Arial"/>
                <a:cs typeface="Arial"/>
              </a:rPr>
              <a:t>үшін</a:t>
            </a:r>
            <a:r>
              <a:rPr lang="ru-RU" sz="2000" dirty="0">
                <a:solidFill>
                  <a:srgbClr val="FF0000"/>
                </a:solidFill>
                <a:latin typeface="Arial"/>
                <a:cs typeface="Arial"/>
              </a:rPr>
              <a:t> </a:t>
            </a:r>
            <a:r>
              <a:rPr lang="ru-RU" sz="2000" dirty="0" err="1">
                <a:solidFill>
                  <a:srgbClr val="FF0000"/>
                </a:solidFill>
                <a:latin typeface="Arial"/>
                <a:cs typeface="Arial"/>
              </a:rPr>
              <a:t>бұл</a:t>
            </a:r>
            <a:r>
              <a:rPr lang="ru-RU" sz="2000" dirty="0">
                <a:solidFill>
                  <a:srgbClr val="FF0000"/>
                </a:solidFill>
                <a:latin typeface="Arial"/>
                <a:cs typeface="Arial"/>
              </a:rPr>
              <a:t> </a:t>
            </a:r>
            <a:r>
              <a:rPr lang="ru-RU" sz="2000" dirty="0" err="1">
                <a:solidFill>
                  <a:srgbClr val="FF0000"/>
                </a:solidFill>
                <a:latin typeface="Arial"/>
                <a:cs typeface="Arial"/>
              </a:rPr>
              <a:t>өте</a:t>
            </a:r>
            <a:r>
              <a:rPr lang="ru-RU" sz="2000" dirty="0">
                <a:solidFill>
                  <a:srgbClr val="FF0000"/>
                </a:solidFill>
                <a:latin typeface="Arial"/>
                <a:cs typeface="Arial"/>
              </a:rPr>
              <a:t> </a:t>
            </a:r>
            <a:r>
              <a:rPr lang="ru-RU" sz="2000" dirty="0" err="1">
                <a:solidFill>
                  <a:srgbClr val="FF0000"/>
                </a:solidFill>
                <a:latin typeface="Arial"/>
                <a:cs typeface="Arial"/>
              </a:rPr>
              <a:t>қолайлы</a:t>
            </a:r>
            <a:r>
              <a:rPr lang="ru-RU" sz="2000" dirty="0">
                <a:solidFill>
                  <a:srgbClr val="FF0000"/>
                </a:solidFill>
                <a:latin typeface="Arial"/>
                <a:cs typeface="Arial"/>
              </a:rPr>
              <a:t> </a:t>
            </a:r>
            <a:r>
              <a:rPr lang="ru-RU" sz="2000" dirty="0" err="1">
                <a:solidFill>
                  <a:srgbClr val="FF0000"/>
                </a:solidFill>
                <a:latin typeface="Arial"/>
                <a:cs typeface="Arial"/>
              </a:rPr>
              <a:t>емес</a:t>
            </a:r>
            <a:r>
              <a:rPr lang="ru-RU" sz="2000" dirty="0">
                <a:solidFill>
                  <a:srgbClr val="FF0000"/>
                </a:solidFill>
                <a:latin typeface="Arial"/>
                <a:cs typeface="Arial"/>
              </a:rPr>
              <a:t>. </a:t>
            </a:r>
            <a:endParaRPr lang="ru-RU" sz="2000" dirty="0">
              <a:solidFill>
                <a:srgbClr val="FF0000"/>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DA37CD27-F793-4B06-8235-F1A8B0ECFE8F}"/>
              </a:ext>
            </a:extLst>
          </p:cNvPr>
          <p:cNvSpPr>
            <a:spLocks noGrp="1" noChangeArrowheads="1"/>
          </p:cNvSpPr>
          <p:nvPr>
            <p:ph idx="4294967295"/>
          </p:nvPr>
        </p:nvSpPr>
        <p:spPr>
          <a:xfrm>
            <a:off x="0" y="228600"/>
            <a:ext cx="5037138" cy="6486525"/>
          </a:xfrm>
        </p:spPr>
        <p:txBody>
          <a:bodyPr/>
          <a:lstStyle/>
          <a:p>
            <a:pPr eaLnBrk="1" hangingPunct="1">
              <a:lnSpc>
                <a:spcPct val="90000"/>
              </a:lnSpc>
              <a:buNone/>
            </a:pPr>
            <a:r>
              <a:rPr lang="ru-RU" sz="2400">
                <a:latin typeface="Arial"/>
                <a:cs typeface="Arial"/>
              </a:rPr>
              <a:t>      Диализ аппараты мочевина мен су, </a:t>
            </a:r>
            <a:r>
              <a:rPr lang="ru-RU" sz="2400" err="1">
                <a:latin typeface="Arial"/>
                <a:cs typeface="Arial"/>
              </a:rPr>
              <a:t>қант</a:t>
            </a:r>
            <a:r>
              <a:rPr lang="ru-RU" sz="2400">
                <a:latin typeface="Arial"/>
                <a:cs typeface="Arial"/>
              </a:rPr>
              <a:t>, </a:t>
            </a:r>
            <a:r>
              <a:rPr lang="ru-RU" sz="2400" err="1">
                <a:latin typeface="Arial"/>
                <a:cs typeface="Arial"/>
              </a:rPr>
              <a:t>тұз</a:t>
            </a:r>
            <a:r>
              <a:rPr lang="ru-RU" sz="2400">
                <a:latin typeface="Arial"/>
                <a:cs typeface="Arial"/>
              </a:rPr>
              <a:t> </a:t>
            </a:r>
            <a:r>
              <a:rPr lang="ru-RU" sz="2400" err="1">
                <a:latin typeface="Arial"/>
                <a:cs typeface="Arial"/>
              </a:rPr>
              <a:t>сияқты</a:t>
            </a:r>
            <a:r>
              <a:rPr lang="ru-RU" sz="2400">
                <a:latin typeface="Arial"/>
                <a:cs typeface="Arial"/>
              </a:rPr>
              <a:t> </a:t>
            </a:r>
            <a:r>
              <a:rPr lang="ru-RU" sz="2400" err="1">
                <a:latin typeface="Arial"/>
                <a:cs typeface="Arial"/>
              </a:rPr>
              <a:t>пайдаланылмаған</a:t>
            </a:r>
            <a:r>
              <a:rPr lang="ru-RU" sz="2400">
                <a:latin typeface="Arial"/>
                <a:cs typeface="Arial"/>
              </a:rPr>
              <a:t> </a:t>
            </a:r>
            <a:r>
              <a:rPr lang="ru-RU" sz="2400" err="1">
                <a:latin typeface="Arial"/>
                <a:cs typeface="Arial"/>
              </a:rPr>
              <a:t>қоректік</a:t>
            </a:r>
            <a:r>
              <a:rPr lang="ru-RU" sz="2400">
                <a:latin typeface="Arial"/>
                <a:cs typeface="Arial"/>
              </a:rPr>
              <a:t> </a:t>
            </a:r>
            <a:r>
              <a:rPr lang="ru-RU" sz="2400" err="1">
                <a:latin typeface="Arial"/>
                <a:cs typeface="Arial"/>
              </a:rPr>
              <a:t>заттарды</a:t>
            </a:r>
            <a:r>
              <a:rPr lang="ru-RU" sz="2400">
                <a:latin typeface="Arial"/>
                <a:cs typeface="Arial"/>
              </a:rPr>
              <a:t> </a:t>
            </a:r>
            <a:r>
              <a:rPr lang="ru-RU" sz="2400" err="1">
                <a:latin typeface="Arial"/>
                <a:cs typeface="Arial"/>
              </a:rPr>
              <a:t>қаннан</a:t>
            </a:r>
            <a:r>
              <a:rPr lang="ru-RU" sz="2400">
                <a:latin typeface="Arial"/>
                <a:cs typeface="Arial"/>
              </a:rPr>
              <a:t> </a:t>
            </a:r>
            <a:r>
              <a:rPr lang="ru-RU" sz="2400" err="1">
                <a:latin typeface="Arial"/>
                <a:cs typeface="Arial"/>
              </a:rPr>
              <a:t>шығарады</a:t>
            </a:r>
            <a:r>
              <a:rPr lang="ru-RU" sz="2400">
                <a:latin typeface="Arial"/>
                <a:cs typeface="Arial"/>
              </a:rPr>
              <a:t>, </a:t>
            </a:r>
            <a:r>
              <a:rPr lang="ru-RU" sz="2400" err="1">
                <a:latin typeface="Arial"/>
                <a:cs typeface="Arial"/>
              </a:rPr>
              <a:t>осылайша</a:t>
            </a:r>
            <a:r>
              <a:rPr lang="ru-RU" sz="2400">
                <a:latin typeface="Arial"/>
                <a:cs typeface="Arial"/>
              </a:rPr>
              <a:t> </a:t>
            </a:r>
            <a:r>
              <a:rPr lang="ru-RU" sz="2400" err="1">
                <a:latin typeface="Arial"/>
                <a:cs typeface="Arial"/>
              </a:rPr>
              <a:t>табиғи</a:t>
            </a:r>
            <a:r>
              <a:rPr lang="ru-RU" sz="2400">
                <a:latin typeface="Arial"/>
                <a:cs typeface="Arial"/>
              </a:rPr>
              <a:t> </a:t>
            </a:r>
            <a:r>
              <a:rPr lang="ru-RU" sz="2400" err="1">
                <a:latin typeface="Arial"/>
                <a:cs typeface="Arial"/>
              </a:rPr>
              <a:t>бүйрек</a:t>
            </a:r>
            <a:r>
              <a:rPr lang="ru-RU" sz="2400">
                <a:latin typeface="Arial"/>
                <a:cs typeface="Arial"/>
              </a:rPr>
              <a:t> </a:t>
            </a:r>
            <a:r>
              <a:rPr lang="ru-RU" sz="2400" err="1">
                <a:latin typeface="Arial"/>
                <a:cs typeface="Arial"/>
              </a:rPr>
              <a:t>қызметін</a:t>
            </a:r>
            <a:r>
              <a:rPr lang="ru-RU" sz="2400">
                <a:latin typeface="Arial"/>
                <a:cs typeface="Arial"/>
              </a:rPr>
              <a:t> </a:t>
            </a:r>
            <a:r>
              <a:rPr lang="ru-RU" sz="2400" err="1">
                <a:latin typeface="Arial"/>
                <a:cs typeface="Arial"/>
              </a:rPr>
              <a:t>ауыстырады</a:t>
            </a:r>
            <a:r>
              <a:rPr lang="ru-RU" sz="2400">
                <a:latin typeface="Arial"/>
                <a:cs typeface="Arial"/>
              </a:rPr>
              <a:t>. </a:t>
            </a:r>
            <a:r>
              <a:rPr lang="ru-RU" sz="2400" err="1">
                <a:latin typeface="Arial"/>
                <a:cs typeface="Arial"/>
              </a:rPr>
              <a:t>Алайда</a:t>
            </a:r>
            <a:r>
              <a:rPr lang="ru-RU" sz="2400">
                <a:latin typeface="Arial"/>
                <a:cs typeface="Arial"/>
              </a:rPr>
              <a:t>, </a:t>
            </a:r>
            <a:r>
              <a:rPr lang="ru-RU" sz="2400" err="1">
                <a:latin typeface="Arial"/>
                <a:cs typeface="Arial"/>
              </a:rPr>
              <a:t>табиғи</a:t>
            </a:r>
            <a:r>
              <a:rPr lang="ru-RU" sz="2400">
                <a:latin typeface="Arial"/>
                <a:cs typeface="Arial"/>
              </a:rPr>
              <a:t> </a:t>
            </a:r>
            <a:r>
              <a:rPr lang="ru-RU" sz="2400" err="1">
                <a:latin typeface="Arial"/>
                <a:cs typeface="Arial"/>
              </a:rPr>
              <a:t>бүйрек</a:t>
            </a:r>
            <a:r>
              <a:rPr lang="ru-RU" sz="2400">
                <a:latin typeface="Arial"/>
                <a:cs typeface="Arial"/>
              </a:rPr>
              <a:t> </a:t>
            </a:r>
            <a:r>
              <a:rPr lang="ru-RU" sz="2400" err="1">
                <a:latin typeface="Arial"/>
                <a:cs typeface="Arial"/>
              </a:rPr>
              <a:t>сонымен</a:t>
            </a:r>
            <a:r>
              <a:rPr lang="ru-RU" sz="2400">
                <a:latin typeface="Arial"/>
                <a:cs typeface="Arial"/>
              </a:rPr>
              <a:t> </a:t>
            </a:r>
            <a:r>
              <a:rPr lang="ru-RU" sz="2400" err="1">
                <a:latin typeface="Arial"/>
                <a:cs typeface="Arial"/>
              </a:rPr>
              <a:t>қатар</a:t>
            </a:r>
            <a:r>
              <a:rPr lang="ru-RU" sz="2400">
                <a:latin typeface="Arial"/>
                <a:cs typeface="Arial"/>
              </a:rPr>
              <a:t> </a:t>
            </a:r>
            <a:r>
              <a:rPr lang="ru-RU" sz="2400" err="1">
                <a:latin typeface="Arial"/>
                <a:cs typeface="Arial"/>
              </a:rPr>
              <a:t>пайдаланылмаған</a:t>
            </a:r>
            <a:r>
              <a:rPr lang="ru-RU" sz="2400">
                <a:latin typeface="Arial"/>
                <a:cs typeface="Arial"/>
              </a:rPr>
              <a:t> </a:t>
            </a:r>
            <a:r>
              <a:rPr lang="ru-RU" sz="2400" err="1">
                <a:latin typeface="Arial"/>
                <a:cs typeface="Arial"/>
              </a:rPr>
              <a:t>қоректік</a:t>
            </a:r>
            <a:r>
              <a:rPr lang="ru-RU" sz="2400">
                <a:latin typeface="Arial"/>
                <a:cs typeface="Arial"/>
              </a:rPr>
              <a:t> </a:t>
            </a:r>
            <a:r>
              <a:rPr lang="ru-RU" sz="2400" err="1">
                <a:latin typeface="Arial"/>
                <a:cs typeface="Arial"/>
              </a:rPr>
              <a:t>заттарды</a:t>
            </a:r>
            <a:r>
              <a:rPr lang="ru-RU" sz="2400">
                <a:latin typeface="Arial"/>
                <a:cs typeface="Arial"/>
              </a:rPr>
              <a:t> </a:t>
            </a:r>
            <a:r>
              <a:rPr lang="ru-RU" sz="2400" err="1">
                <a:latin typeface="Arial"/>
                <a:cs typeface="Arial"/>
              </a:rPr>
              <a:t>денеге</a:t>
            </a:r>
            <a:r>
              <a:rPr lang="ru-RU" sz="2400">
                <a:latin typeface="Arial"/>
                <a:cs typeface="Arial"/>
              </a:rPr>
              <a:t> </a:t>
            </a:r>
            <a:r>
              <a:rPr lang="ru-RU" sz="2400" err="1">
                <a:latin typeface="Arial"/>
                <a:cs typeface="Arial"/>
              </a:rPr>
              <a:t>қайта</a:t>
            </a:r>
            <a:r>
              <a:rPr lang="ru-RU" sz="2400">
                <a:latin typeface="Arial"/>
                <a:cs typeface="Arial"/>
              </a:rPr>
              <a:t> </a:t>
            </a:r>
            <a:r>
              <a:rPr lang="ru-RU" sz="2400" err="1">
                <a:latin typeface="Arial"/>
                <a:cs typeface="Arial"/>
              </a:rPr>
              <a:t>бағыттайды</a:t>
            </a:r>
            <a:r>
              <a:rPr lang="ru-RU" sz="2400">
                <a:latin typeface="Arial"/>
                <a:cs typeface="Arial"/>
              </a:rPr>
              <a:t>; </a:t>
            </a:r>
            <a:r>
              <a:rPr lang="ru-RU" sz="2400" err="1">
                <a:latin typeface="Arial"/>
                <a:cs typeface="Arial"/>
              </a:rPr>
              <a:t>бұл</a:t>
            </a:r>
            <a:r>
              <a:rPr lang="ru-RU" sz="2400">
                <a:latin typeface="Arial"/>
                <a:cs typeface="Arial"/>
              </a:rPr>
              <a:t> диализ </a:t>
            </a:r>
            <a:r>
              <a:rPr lang="ru-RU" sz="2400" err="1">
                <a:latin typeface="Arial"/>
                <a:cs typeface="Arial"/>
              </a:rPr>
              <a:t>орындай</a:t>
            </a:r>
            <a:r>
              <a:rPr lang="ru-RU" sz="2400">
                <a:latin typeface="Arial"/>
                <a:cs typeface="Arial"/>
              </a:rPr>
              <a:t> </a:t>
            </a:r>
            <a:r>
              <a:rPr lang="ru-RU" sz="2400" err="1">
                <a:latin typeface="Arial"/>
                <a:cs typeface="Arial"/>
              </a:rPr>
              <a:t>алмайтын</a:t>
            </a:r>
            <a:r>
              <a:rPr lang="ru-RU" sz="2400">
                <a:latin typeface="Arial"/>
                <a:cs typeface="Arial"/>
              </a:rPr>
              <a:t> процесс. Орта </a:t>
            </a:r>
            <a:r>
              <a:rPr lang="ru-RU" sz="2400" err="1">
                <a:latin typeface="Arial"/>
                <a:cs typeface="Arial"/>
              </a:rPr>
              <a:t>есеппен</a:t>
            </a:r>
            <a:r>
              <a:rPr lang="ru-RU" sz="2400">
                <a:latin typeface="Arial"/>
                <a:cs typeface="Arial"/>
              </a:rPr>
              <a:t> пациент </a:t>
            </a:r>
            <a:r>
              <a:rPr lang="ru-RU" sz="2400" err="1">
                <a:latin typeface="Arial"/>
                <a:cs typeface="Arial"/>
              </a:rPr>
              <a:t>бір</a:t>
            </a:r>
            <a:r>
              <a:rPr lang="ru-RU" sz="2400">
                <a:latin typeface="Arial"/>
                <a:cs typeface="Arial"/>
              </a:rPr>
              <a:t> </a:t>
            </a:r>
            <a:r>
              <a:rPr lang="ru-RU" sz="2400" err="1">
                <a:latin typeface="Arial"/>
                <a:cs typeface="Arial"/>
              </a:rPr>
              <a:t>емде</a:t>
            </a:r>
            <a:r>
              <a:rPr lang="ru-RU" sz="2400">
                <a:latin typeface="Arial"/>
                <a:cs typeface="Arial"/>
              </a:rPr>
              <a:t> </a:t>
            </a:r>
            <a:r>
              <a:rPr lang="ru-RU" sz="2400" err="1">
                <a:latin typeface="Arial"/>
                <a:cs typeface="Arial"/>
              </a:rPr>
              <a:t>аптасына</a:t>
            </a:r>
            <a:r>
              <a:rPr lang="ru-RU" sz="2400">
                <a:latin typeface="Arial"/>
                <a:cs typeface="Arial"/>
              </a:rPr>
              <a:t> </a:t>
            </a:r>
            <a:r>
              <a:rPr lang="ru-RU" sz="2400" err="1">
                <a:latin typeface="Arial"/>
                <a:cs typeface="Arial"/>
              </a:rPr>
              <a:t>үш</a:t>
            </a:r>
            <a:r>
              <a:rPr lang="ru-RU" sz="2400">
                <a:latin typeface="Arial"/>
                <a:cs typeface="Arial"/>
              </a:rPr>
              <a:t> </a:t>
            </a:r>
            <a:r>
              <a:rPr lang="ru-RU" sz="2400" err="1">
                <a:latin typeface="Arial"/>
                <a:cs typeface="Arial"/>
              </a:rPr>
              <a:t>рет</a:t>
            </a:r>
            <a:r>
              <a:rPr lang="ru-RU" sz="2400">
                <a:latin typeface="Arial"/>
                <a:cs typeface="Arial"/>
              </a:rPr>
              <a:t> 5-6 </a:t>
            </a:r>
            <a:r>
              <a:rPr lang="ru-RU" sz="2400" err="1">
                <a:latin typeface="Arial"/>
                <a:cs typeface="Arial"/>
              </a:rPr>
              <a:t>сағат</a:t>
            </a:r>
            <a:r>
              <a:rPr lang="ru-RU" sz="2400">
                <a:latin typeface="Arial"/>
                <a:cs typeface="Arial"/>
              </a:rPr>
              <a:t> </a:t>
            </a:r>
            <a:r>
              <a:rPr lang="ru-RU" sz="2400" err="1">
                <a:latin typeface="Arial"/>
                <a:cs typeface="Arial"/>
              </a:rPr>
              <a:t>бойы</a:t>
            </a:r>
            <a:r>
              <a:rPr lang="ru-RU" sz="2400">
                <a:latin typeface="Arial"/>
                <a:cs typeface="Arial"/>
              </a:rPr>
              <a:t> </a:t>
            </a:r>
            <a:r>
              <a:rPr lang="ru-RU" sz="2400" err="1">
                <a:latin typeface="Arial"/>
                <a:cs typeface="Arial"/>
              </a:rPr>
              <a:t>гемодиализден</a:t>
            </a:r>
            <a:r>
              <a:rPr lang="ru-RU" sz="2400">
                <a:latin typeface="Arial"/>
                <a:cs typeface="Arial"/>
              </a:rPr>
              <a:t> </a:t>
            </a:r>
            <a:r>
              <a:rPr lang="ru-RU" sz="2400" err="1">
                <a:latin typeface="Arial"/>
                <a:cs typeface="Arial"/>
              </a:rPr>
              <a:t>өтеді</a:t>
            </a:r>
            <a:r>
              <a:rPr lang="ru-RU" sz="2400">
                <a:latin typeface="Arial"/>
                <a:cs typeface="Arial"/>
              </a:rPr>
              <a:t>, ал пациент </a:t>
            </a:r>
            <a:r>
              <a:rPr lang="ru-RU" sz="2400" err="1">
                <a:latin typeface="Arial"/>
                <a:cs typeface="Arial"/>
              </a:rPr>
              <a:t>уақыт</a:t>
            </a:r>
            <a:r>
              <a:rPr lang="ru-RU" sz="2400">
                <a:latin typeface="Arial"/>
                <a:cs typeface="Arial"/>
              </a:rPr>
              <a:t> </a:t>
            </a:r>
            <a:r>
              <a:rPr lang="ru-RU" sz="2400" err="1">
                <a:latin typeface="Arial"/>
                <a:cs typeface="Arial"/>
              </a:rPr>
              <a:t>өткізеді</a:t>
            </a:r>
            <a:r>
              <a:rPr lang="ru-RU" sz="2400">
                <a:latin typeface="Arial"/>
                <a:cs typeface="Arial"/>
              </a:rPr>
              <a:t>, ал </a:t>
            </a:r>
            <a:r>
              <a:rPr lang="ru-RU" sz="2400" err="1">
                <a:latin typeface="Arial"/>
                <a:cs typeface="Arial"/>
              </a:rPr>
              <a:t>денсаулық</a:t>
            </a:r>
            <a:r>
              <a:rPr lang="ru-RU" sz="2400">
                <a:latin typeface="Arial"/>
                <a:cs typeface="Arial"/>
              </a:rPr>
              <a:t> </a:t>
            </a:r>
            <a:r>
              <a:rPr lang="ru-RU" sz="2400" err="1">
                <a:latin typeface="Arial"/>
                <a:cs typeface="Arial"/>
              </a:rPr>
              <a:t>сақтау</a:t>
            </a:r>
            <a:r>
              <a:rPr lang="ru-RU" sz="2400">
                <a:latin typeface="Arial"/>
                <a:cs typeface="Arial"/>
              </a:rPr>
              <a:t> </a:t>
            </a:r>
            <a:r>
              <a:rPr lang="ru-RU" sz="2400" err="1">
                <a:latin typeface="Arial"/>
                <a:cs typeface="Arial"/>
              </a:rPr>
              <a:t>қызметі</a:t>
            </a:r>
            <a:r>
              <a:rPr lang="ru-RU" sz="2400">
                <a:latin typeface="Arial"/>
                <a:cs typeface="Arial"/>
              </a:rPr>
              <a:t> </a:t>
            </a:r>
            <a:r>
              <a:rPr lang="ru-RU" sz="2400" err="1">
                <a:latin typeface="Arial"/>
                <a:cs typeface="Arial"/>
              </a:rPr>
              <a:t>өте</a:t>
            </a:r>
            <a:r>
              <a:rPr lang="ru-RU" sz="2400">
                <a:latin typeface="Arial"/>
                <a:cs typeface="Arial"/>
              </a:rPr>
              <a:t> </a:t>
            </a:r>
            <a:r>
              <a:rPr lang="ru-RU" sz="2400" err="1">
                <a:latin typeface="Arial"/>
                <a:cs typeface="Arial"/>
              </a:rPr>
              <a:t>үлкен</a:t>
            </a:r>
            <a:r>
              <a:rPr lang="ru-RU" sz="2400">
                <a:latin typeface="Arial"/>
                <a:cs typeface="Arial"/>
              </a:rPr>
              <a:t> </a:t>
            </a:r>
            <a:r>
              <a:rPr lang="ru-RU" sz="2400" err="1">
                <a:latin typeface="Arial"/>
                <a:cs typeface="Arial"/>
              </a:rPr>
              <a:t>қаржы</a:t>
            </a:r>
            <a:r>
              <a:rPr lang="ru-RU" sz="2400">
                <a:latin typeface="Arial"/>
                <a:cs typeface="Arial"/>
              </a:rPr>
              <a:t> </a:t>
            </a:r>
            <a:r>
              <a:rPr lang="ru-RU" sz="2400" err="1">
                <a:latin typeface="Arial"/>
                <a:cs typeface="Arial"/>
              </a:rPr>
              <a:t>жоғалтады</a:t>
            </a:r>
            <a:r>
              <a:rPr lang="ru-RU" sz="2400">
                <a:latin typeface="Arial"/>
                <a:cs typeface="Arial"/>
              </a:rPr>
              <a:t>.</a:t>
            </a:r>
            <a:endParaRPr lang="ru-RU" sz="2400">
              <a:latin typeface="Arial"/>
              <a:ea typeface="+mn-lt"/>
              <a:cs typeface="Arial"/>
            </a:endParaRPr>
          </a:p>
          <a:p>
            <a:pPr>
              <a:lnSpc>
                <a:spcPct val="90000"/>
              </a:lnSpc>
              <a:buFontTx/>
              <a:buNone/>
            </a:pPr>
            <a:endParaRPr lang="kk-KZ" altLang="ru-RU" sz="3600"/>
          </a:p>
        </p:txBody>
      </p:sp>
      <p:pic>
        <p:nvPicPr>
          <p:cNvPr id="2" name="Рисунок 2">
            <a:extLst>
              <a:ext uri="{FF2B5EF4-FFF2-40B4-BE49-F238E27FC236}">
                <a16:creationId xmlns:a16="http://schemas.microsoft.com/office/drawing/2014/main" id="{E522E60C-EE94-4E19-BFDA-085EB118A7B4}"/>
              </a:ext>
            </a:extLst>
          </p:cNvPr>
          <p:cNvPicPr>
            <a:picLocks noChangeAspect="1"/>
          </p:cNvPicPr>
          <p:nvPr/>
        </p:nvPicPr>
        <p:blipFill>
          <a:blip r:embed="rId2"/>
          <a:stretch>
            <a:fillRect/>
          </a:stretch>
        </p:blipFill>
        <p:spPr>
          <a:xfrm>
            <a:off x="4935004" y="1324895"/>
            <a:ext cx="3591233" cy="3591233"/>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3872387-A2FF-058C-FD19-F06C3294A9DD}"/>
              </a:ext>
            </a:extLst>
          </p:cNvPr>
          <p:cNvSpPr>
            <a:spLocks noGrp="1"/>
          </p:cNvSpPr>
          <p:nvPr>
            <p:ph idx="1"/>
          </p:nvPr>
        </p:nvSpPr>
        <p:spPr/>
        <p:txBody>
          <a:bodyPr>
            <a:normAutofit fontScale="92500" lnSpcReduction="10000"/>
          </a:bodyPr>
          <a:lstStyle/>
          <a:p>
            <a:r>
              <a:rPr lang="ru-RU" dirty="0" err="1"/>
              <a:t>Еуропа</a:t>
            </a:r>
            <a:r>
              <a:rPr lang="ru-RU" dirty="0"/>
              <a:t> мен АҚШ-</a:t>
            </a:r>
            <a:r>
              <a:rPr lang="ru-RU" dirty="0" err="1"/>
              <a:t>тың</a:t>
            </a:r>
            <a:r>
              <a:rPr lang="ru-RU" dirty="0"/>
              <a:t> </a:t>
            </a:r>
            <a:r>
              <a:rPr lang="ru-RU" dirty="0" err="1"/>
              <a:t>бірқатар</a:t>
            </a:r>
            <a:r>
              <a:rPr lang="ru-RU" dirty="0"/>
              <a:t> </a:t>
            </a:r>
            <a:r>
              <a:rPr lang="ru-RU" dirty="0" err="1"/>
              <a:t>ғылыми</a:t>
            </a:r>
            <a:r>
              <a:rPr lang="ru-RU" dirty="0"/>
              <a:t> </a:t>
            </a:r>
            <a:r>
              <a:rPr lang="ru-RU" dirty="0" err="1"/>
              <a:t>орталықтары</a:t>
            </a:r>
            <a:r>
              <a:rPr lang="ru-RU" dirty="0"/>
              <a:t> </a:t>
            </a:r>
            <a:r>
              <a:rPr lang="ru-RU" dirty="0" err="1"/>
              <a:t>биожасанды</a:t>
            </a:r>
            <a:r>
              <a:rPr lang="ru-RU" dirty="0"/>
              <a:t> </a:t>
            </a:r>
            <a:r>
              <a:rPr lang="ru-RU" dirty="0" err="1"/>
              <a:t>бүйректі</a:t>
            </a:r>
            <a:r>
              <a:rPr lang="ru-RU" dirty="0"/>
              <a:t> </a:t>
            </a:r>
            <a:r>
              <a:rPr lang="ru-RU" dirty="0" err="1"/>
              <a:t>жасауды</a:t>
            </a:r>
            <a:r>
              <a:rPr lang="ru-RU" dirty="0"/>
              <a:t> </a:t>
            </a:r>
            <a:r>
              <a:rPr lang="ru-RU" dirty="0" err="1"/>
              <a:t>бастады</a:t>
            </a:r>
            <a:r>
              <a:rPr lang="ru-RU" dirty="0"/>
              <a:t>. </a:t>
            </a:r>
            <a:r>
              <a:rPr lang="ru-RU" dirty="0" err="1"/>
              <a:t>Кәдімгі</a:t>
            </a:r>
            <a:r>
              <a:rPr lang="ru-RU" dirty="0"/>
              <a:t> </a:t>
            </a:r>
            <a:r>
              <a:rPr lang="ru-RU" dirty="0" err="1"/>
              <a:t>гемофильтрлі</a:t>
            </a:r>
            <a:r>
              <a:rPr lang="ru-RU" dirty="0"/>
              <a:t> </a:t>
            </a:r>
            <a:r>
              <a:rPr lang="ru-RU" dirty="0" err="1"/>
              <a:t>картриджді</a:t>
            </a:r>
            <a:r>
              <a:rPr lang="ru-RU" dirty="0"/>
              <a:t> </a:t>
            </a:r>
            <a:r>
              <a:rPr lang="ru-RU" dirty="0" err="1"/>
              <a:t>және</a:t>
            </a:r>
            <a:r>
              <a:rPr lang="ru-RU" dirty="0"/>
              <a:t> </a:t>
            </a:r>
            <a:r>
              <a:rPr lang="ru-RU" dirty="0" err="1"/>
              <a:t>бүйрек</a:t>
            </a:r>
            <a:r>
              <a:rPr lang="ru-RU" dirty="0"/>
              <a:t> </a:t>
            </a:r>
            <a:r>
              <a:rPr lang="ru-RU" dirty="0" err="1"/>
              <a:t>түтікшелерін</a:t>
            </a:r>
            <a:r>
              <a:rPr lang="ru-RU" dirty="0"/>
              <a:t> </a:t>
            </a:r>
            <a:r>
              <a:rPr lang="ru-RU" dirty="0" err="1"/>
              <a:t>ынталандыратын</a:t>
            </a:r>
            <a:r>
              <a:rPr lang="ru-RU" dirty="0"/>
              <a:t> </a:t>
            </a:r>
            <a:r>
              <a:rPr lang="ru-RU" dirty="0" err="1"/>
              <a:t>құрылғысы</a:t>
            </a:r>
            <a:r>
              <a:rPr lang="ru-RU" dirty="0"/>
              <a:t> бар </a:t>
            </a:r>
            <a:r>
              <a:rPr lang="ru-RU" dirty="0" err="1"/>
              <a:t>биореакторлық</a:t>
            </a:r>
            <a:r>
              <a:rPr lang="ru-RU" dirty="0"/>
              <a:t> </a:t>
            </a:r>
            <a:r>
              <a:rPr lang="ru-RU" dirty="0" err="1"/>
              <a:t>камераны</a:t>
            </a:r>
            <a:r>
              <a:rPr lang="ru-RU" dirty="0"/>
              <a:t> </a:t>
            </a:r>
            <a:r>
              <a:rPr lang="ru-RU" dirty="0" err="1"/>
              <a:t>қамтитын</a:t>
            </a:r>
            <a:r>
              <a:rPr lang="ru-RU" dirty="0"/>
              <a:t> </a:t>
            </a:r>
            <a:r>
              <a:rPr lang="ru-RU" dirty="0" err="1"/>
              <a:t>модельдер</a:t>
            </a:r>
            <a:r>
              <a:rPr lang="ru-RU" dirty="0"/>
              <a:t> </a:t>
            </a:r>
            <a:r>
              <a:rPr lang="ru-RU" dirty="0" err="1"/>
              <a:t>жасалды</a:t>
            </a:r>
            <a:r>
              <a:rPr lang="ru-RU" dirty="0"/>
              <a:t>, </a:t>
            </a:r>
            <a:r>
              <a:rPr lang="ru-RU" dirty="0" err="1"/>
              <a:t>оның</a:t>
            </a:r>
            <a:r>
              <a:rPr lang="ru-RU" dirty="0"/>
              <a:t> </a:t>
            </a:r>
            <a:r>
              <a:rPr lang="ru-RU" dirty="0" err="1"/>
              <a:t>ішінде</a:t>
            </a:r>
            <a:r>
              <a:rPr lang="ru-RU" dirty="0"/>
              <a:t> </a:t>
            </a:r>
            <a:r>
              <a:rPr lang="ru-RU" dirty="0" err="1"/>
              <a:t>бүйрек</a:t>
            </a:r>
            <a:r>
              <a:rPr lang="ru-RU" dirty="0"/>
              <a:t> </a:t>
            </a:r>
            <a:r>
              <a:rPr lang="ru-RU" dirty="0" err="1"/>
              <a:t>проксимальды</a:t>
            </a:r>
            <a:r>
              <a:rPr lang="ru-RU" dirty="0"/>
              <a:t> </a:t>
            </a:r>
            <a:r>
              <a:rPr lang="ru-RU" dirty="0" err="1"/>
              <a:t>түтікшесінің</a:t>
            </a:r>
            <a:r>
              <a:rPr lang="ru-RU" dirty="0"/>
              <a:t> 10</a:t>
            </a:r>
            <a:r>
              <a:rPr lang="ru-RU" sz="1700" dirty="0"/>
              <a:t>9</a:t>
            </a:r>
            <a:r>
              <a:rPr lang="ru-RU" dirty="0"/>
              <a:t> </a:t>
            </a:r>
            <a:r>
              <a:rPr lang="ru-RU" dirty="0" err="1"/>
              <a:t>жасушасы</a:t>
            </a:r>
            <a:r>
              <a:rPr lang="ru-RU" dirty="0"/>
              <a:t> бар. </a:t>
            </a:r>
            <a:r>
              <a:rPr lang="ru-RU" dirty="0" err="1"/>
              <a:t>Бұл</a:t>
            </a:r>
            <a:r>
              <a:rPr lang="ru-RU" dirty="0"/>
              <a:t> </a:t>
            </a:r>
            <a:r>
              <a:rPr lang="ru-RU" dirty="0" err="1"/>
              <a:t>биожасанды</a:t>
            </a:r>
            <a:r>
              <a:rPr lang="ru-RU" dirty="0"/>
              <a:t> </a:t>
            </a:r>
            <a:r>
              <a:rPr lang="ru-RU" dirty="0" err="1"/>
              <a:t>бүйрек</a:t>
            </a:r>
            <a:r>
              <a:rPr lang="ru-RU" dirty="0"/>
              <a:t> </a:t>
            </a:r>
            <a:r>
              <a:rPr lang="ru-RU" dirty="0" err="1"/>
              <a:t>қоректік</a:t>
            </a:r>
            <a:r>
              <a:rPr lang="ru-RU" dirty="0"/>
              <a:t> </a:t>
            </a:r>
            <a:r>
              <a:rPr lang="ru-RU" dirty="0" err="1"/>
              <a:t>заттарды</a:t>
            </a:r>
            <a:r>
              <a:rPr lang="ru-RU" dirty="0"/>
              <a:t> </a:t>
            </a:r>
            <a:r>
              <a:rPr lang="ru-RU" dirty="0" err="1"/>
              <a:t>бүйрек</a:t>
            </a:r>
            <a:r>
              <a:rPr lang="ru-RU" dirty="0"/>
              <a:t> </a:t>
            </a:r>
            <a:r>
              <a:rPr lang="ru-RU" dirty="0" err="1"/>
              <a:t>жасушаларымен</a:t>
            </a:r>
            <a:r>
              <a:rPr lang="ru-RU" dirty="0"/>
              <a:t> </a:t>
            </a:r>
            <a:r>
              <a:rPr lang="ru-RU" dirty="0" err="1"/>
              <a:t>қапталған</a:t>
            </a:r>
            <a:r>
              <a:rPr lang="ru-RU" dirty="0"/>
              <a:t> </a:t>
            </a:r>
            <a:r>
              <a:rPr lang="ru-RU" dirty="0" err="1"/>
              <a:t>түтіктер</a:t>
            </a:r>
            <a:r>
              <a:rPr lang="ru-RU" dirty="0"/>
              <a:t> </a:t>
            </a:r>
            <a:r>
              <a:rPr lang="ru-RU" dirty="0" err="1"/>
              <a:t>арқылы</a:t>
            </a:r>
            <a:r>
              <a:rPr lang="ru-RU" dirty="0"/>
              <a:t> </a:t>
            </a:r>
            <a:r>
              <a:rPr lang="ru-RU" dirty="0" err="1"/>
              <a:t>жібереді</a:t>
            </a:r>
            <a:r>
              <a:rPr lang="ru-RU" dirty="0"/>
              <a:t>, </a:t>
            </a:r>
            <a:r>
              <a:rPr lang="ru-RU" dirty="0" err="1"/>
              <a:t>олар</a:t>
            </a:r>
            <a:r>
              <a:rPr lang="ru-RU" dirty="0"/>
              <a:t> </a:t>
            </a:r>
            <a:r>
              <a:rPr lang="ru-RU" dirty="0" err="1"/>
              <a:t>пайдалы</a:t>
            </a:r>
            <a:r>
              <a:rPr lang="ru-RU" dirty="0"/>
              <a:t> </a:t>
            </a:r>
            <a:r>
              <a:rPr lang="ru-RU" dirty="0" err="1"/>
              <a:t>қоректік</a:t>
            </a:r>
            <a:r>
              <a:rPr lang="ru-RU" dirty="0"/>
              <a:t> </a:t>
            </a:r>
            <a:r>
              <a:rPr lang="ru-RU" dirty="0" err="1"/>
              <a:t>заттарды</a:t>
            </a:r>
            <a:r>
              <a:rPr lang="ru-RU" dirty="0"/>
              <a:t> </a:t>
            </a:r>
            <a:r>
              <a:rPr lang="ru-RU" dirty="0" err="1"/>
              <a:t>қайта</a:t>
            </a:r>
            <a:r>
              <a:rPr lang="ru-RU" dirty="0"/>
              <a:t> </a:t>
            </a:r>
            <a:r>
              <a:rPr lang="ru-RU" dirty="0" err="1"/>
              <a:t>сіңіреді</a:t>
            </a:r>
            <a:r>
              <a:rPr lang="ru-RU" dirty="0"/>
              <a:t> </a:t>
            </a:r>
            <a:r>
              <a:rPr lang="ru-RU" dirty="0" err="1"/>
              <a:t>және</a:t>
            </a:r>
            <a:r>
              <a:rPr lang="ru-RU" dirty="0"/>
              <a:t> </a:t>
            </a:r>
            <a:r>
              <a:rPr lang="ru-RU" dirty="0" err="1"/>
              <a:t>оларды</a:t>
            </a:r>
            <a:r>
              <a:rPr lang="ru-RU" dirty="0"/>
              <a:t> </a:t>
            </a:r>
            <a:r>
              <a:rPr lang="ru-RU" dirty="0" err="1"/>
              <a:t>кеуекті</a:t>
            </a:r>
            <a:r>
              <a:rPr lang="ru-RU" dirty="0"/>
              <a:t> </a:t>
            </a:r>
            <a:r>
              <a:rPr lang="ru-RU" dirty="0" err="1"/>
              <a:t>түтікшелер</a:t>
            </a:r>
            <a:r>
              <a:rPr lang="ru-RU" dirty="0"/>
              <a:t> </a:t>
            </a:r>
            <a:r>
              <a:rPr lang="ru-RU" dirty="0" err="1"/>
              <a:t>арқылы</a:t>
            </a:r>
            <a:r>
              <a:rPr lang="ru-RU" dirty="0"/>
              <a:t> </a:t>
            </a:r>
            <a:r>
              <a:rPr lang="ru-RU" dirty="0" err="1"/>
              <a:t>қанға</a:t>
            </a:r>
            <a:r>
              <a:rPr lang="ru-RU" dirty="0"/>
              <a:t> </a:t>
            </a:r>
            <a:r>
              <a:rPr lang="ru-RU" dirty="0" err="1"/>
              <a:t>жібереді</a:t>
            </a:r>
            <a:r>
              <a:rPr lang="ru-RU" dirty="0"/>
              <a:t>. </a:t>
            </a:r>
            <a:r>
              <a:rPr lang="ru-RU" dirty="0" err="1"/>
              <a:t>Қазіргі</a:t>
            </a:r>
            <a:r>
              <a:rPr lang="ru-RU" dirty="0"/>
              <a:t> </a:t>
            </a:r>
            <a:r>
              <a:rPr lang="ru-RU" dirty="0" err="1"/>
              <a:t>уақытта</a:t>
            </a:r>
            <a:r>
              <a:rPr lang="ru-RU" dirty="0"/>
              <a:t> </a:t>
            </a:r>
            <a:r>
              <a:rPr lang="ru-RU" dirty="0" err="1"/>
              <a:t>құрылғы</a:t>
            </a:r>
            <a:r>
              <a:rPr lang="ru-RU" dirty="0"/>
              <a:t> </a:t>
            </a:r>
            <a:r>
              <a:rPr lang="ru-RU" dirty="0" err="1"/>
              <a:t>шектеулі</a:t>
            </a:r>
            <a:r>
              <a:rPr lang="ru-RU" dirty="0"/>
              <a:t> </a:t>
            </a:r>
            <a:r>
              <a:rPr lang="ru-RU" dirty="0" err="1"/>
              <a:t>клиникалық</a:t>
            </a:r>
            <a:r>
              <a:rPr lang="ru-RU" dirty="0"/>
              <a:t> </a:t>
            </a:r>
            <a:r>
              <a:rPr lang="ru-RU" dirty="0" err="1"/>
              <a:t>сынақтардан</a:t>
            </a:r>
            <a:r>
              <a:rPr lang="ru-RU" dirty="0"/>
              <a:t> </a:t>
            </a:r>
            <a:r>
              <a:rPr lang="ru-RU" dirty="0" err="1"/>
              <a:t>өтуде</a:t>
            </a:r>
            <a:r>
              <a:rPr lang="ru-RU" dirty="0"/>
              <a:t>..</a:t>
            </a:r>
            <a:endParaRPr lang="ru-KZ" dirty="0"/>
          </a:p>
        </p:txBody>
      </p:sp>
    </p:spTree>
    <p:extLst>
      <p:ext uri="{BB962C8B-B14F-4D97-AF65-F5344CB8AC3E}">
        <p14:creationId xmlns:p14="http://schemas.microsoft.com/office/powerpoint/2010/main" val="304283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4" name="Заголовок 1">
            <a:extLst>
              <a:ext uri="{FF2B5EF4-FFF2-40B4-BE49-F238E27FC236}">
                <a16:creationId xmlns:a16="http://schemas.microsoft.com/office/drawing/2014/main" id="{7FF2C285-C1DE-4F7D-809D-DAA6B8CF1EA2}"/>
              </a:ext>
            </a:extLst>
          </p:cNvPr>
          <p:cNvSpPr>
            <a:spLocks noGrp="1"/>
          </p:cNvSpPr>
          <p:nvPr>
            <p:ph type="title"/>
          </p:nvPr>
        </p:nvSpPr>
        <p:spPr>
          <a:xfrm>
            <a:off x="237598" y="1020871"/>
            <a:ext cx="8297323" cy="2849671"/>
          </a:xfrm>
        </p:spPr>
        <p:txBody>
          <a:bodyPr vert="horz" wrap="square" lIns="91440" tIns="45720" rIns="91440" bIns="45720" numCol="1" rtlCol="0" anchor="b" anchorCtr="0" compatLnSpc="1">
            <a:prstTxWarp prst="textNoShape">
              <a:avLst/>
            </a:prstTxWarp>
            <a:noAutofit/>
          </a:bodyPr>
          <a:lstStyle/>
          <a:p>
            <a:pPr eaLnBrk="1" hangingPunct="1">
              <a:lnSpc>
                <a:spcPct val="90000"/>
              </a:lnSpc>
            </a:pPr>
            <a:r>
              <a:rPr lang="en-US" altLang="ru-RU" sz="3200" dirty="0" err="1">
                <a:solidFill>
                  <a:srgbClr val="FF0000"/>
                </a:solidFill>
              </a:rPr>
              <a:t>Жасанды</a:t>
            </a:r>
            <a:r>
              <a:rPr lang="en-US" altLang="ru-RU" sz="3200" dirty="0">
                <a:solidFill>
                  <a:srgbClr val="FF0000"/>
                </a:solidFill>
              </a:rPr>
              <a:t> </a:t>
            </a:r>
            <a:r>
              <a:rPr lang="en-US" altLang="ru-RU" sz="3200" dirty="0" err="1">
                <a:solidFill>
                  <a:srgbClr val="FF0000"/>
                </a:solidFill>
              </a:rPr>
              <a:t>өкпе</a:t>
            </a:r>
            <a:br>
              <a:rPr lang="en-US" altLang="ru-RU" sz="3200" dirty="0">
                <a:solidFill>
                  <a:srgbClr val="FF0000"/>
                </a:solidFill>
              </a:rPr>
            </a:br>
            <a:r>
              <a:rPr lang="en-US" altLang="ru-RU" sz="2000" dirty="0" err="1">
                <a:solidFill>
                  <a:schemeClr val="bg1"/>
                </a:solidFill>
              </a:rPr>
              <a:t>Өкпеде</a:t>
            </a:r>
            <a:r>
              <a:rPr lang="en-US" altLang="ru-RU" sz="2000" dirty="0">
                <a:solidFill>
                  <a:schemeClr val="bg1"/>
                </a:solidFill>
              </a:rPr>
              <a:t> 40 </a:t>
            </a:r>
            <a:r>
              <a:rPr lang="en-US" altLang="ru-RU" sz="2000" dirty="0" err="1">
                <a:solidFill>
                  <a:schemeClr val="bg1"/>
                </a:solidFill>
              </a:rPr>
              <a:t>түрлі</a:t>
            </a:r>
            <a:r>
              <a:rPr lang="en-US" altLang="ru-RU" sz="2000" dirty="0">
                <a:solidFill>
                  <a:schemeClr val="bg1"/>
                </a:solidFill>
              </a:rPr>
              <a:t> </a:t>
            </a:r>
            <a:r>
              <a:rPr lang="en-US" altLang="ru-RU" sz="2000" dirty="0" err="1">
                <a:solidFill>
                  <a:schemeClr val="bg1"/>
                </a:solidFill>
              </a:rPr>
              <a:t>жасушалар</a:t>
            </a:r>
            <a:r>
              <a:rPr lang="en-US" altLang="ru-RU" sz="2000" dirty="0">
                <a:solidFill>
                  <a:schemeClr val="bg1"/>
                </a:solidFill>
              </a:rPr>
              <a:t> </a:t>
            </a:r>
            <a:r>
              <a:rPr lang="en-US" altLang="ru-RU" sz="2000" dirty="0" err="1">
                <a:solidFill>
                  <a:schemeClr val="bg1"/>
                </a:solidFill>
              </a:rPr>
              <a:t>бар</a:t>
            </a:r>
            <a:r>
              <a:rPr lang="en-US" altLang="ru-RU" sz="2000" dirty="0">
                <a:solidFill>
                  <a:schemeClr val="bg1"/>
                </a:solidFill>
              </a:rPr>
              <a:t>, </a:t>
            </a:r>
            <a:r>
              <a:rPr lang="en-US" altLang="ru-RU" sz="2000" dirty="0" err="1">
                <a:solidFill>
                  <a:schemeClr val="bg1"/>
                </a:solidFill>
              </a:rPr>
              <a:t>олардың</a:t>
            </a:r>
            <a:r>
              <a:rPr lang="en-US" altLang="ru-RU" sz="2000" dirty="0">
                <a:solidFill>
                  <a:schemeClr val="bg1"/>
                </a:solidFill>
              </a:rPr>
              <a:t> </a:t>
            </a:r>
            <a:r>
              <a:rPr lang="en-US" altLang="ru-RU" sz="2000" dirty="0" err="1">
                <a:solidFill>
                  <a:schemeClr val="bg1"/>
                </a:solidFill>
              </a:rPr>
              <a:t>құрылымы</a:t>
            </a:r>
            <a:r>
              <a:rPr lang="en-US" altLang="ru-RU" sz="2000" dirty="0">
                <a:solidFill>
                  <a:schemeClr val="bg1"/>
                </a:solidFill>
              </a:rPr>
              <a:t> </a:t>
            </a:r>
            <a:r>
              <a:rPr lang="en-US" altLang="ru-RU" sz="2000" dirty="0" err="1">
                <a:solidFill>
                  <a:schemeClr val="bg1"/>
                </a:solidFill>
              </a:rPr>
              <a:t>жасанды</a:t>
            </a:r>
            <a:r>
              <a:rPr lang="en-US" altLang="ru-RU" sz="2000" dirty="0">
                <a:solidFill>
                  <a:schemeClr val="bg1"/>
                </a:solidFill>
              </a:rPr>
              <a:t> </a:t>
            </a:r>
            <a:r>
              <a:rPr lang="en-US" altLang="ru-RU" sz="2000" dirty="0" err="1">
                <a:solidFill>
                  <a:schemeClr val="bg1"/>
                </a:solidFill>
              </a:rPr>
              <a:t>түрде</a:t>
            </a:r>
            <a:r>
              <a:rPr lang="en-US" altLang="ru-RU" sz="2000" dirty="0">
                <a:solidFill>
                  <a:schemeClr val="bg1"/>
                </a:solidFill>
              </a:rPr>
              <a:t> </a:t>
            </a:r>
            <a:r>
              <a:rPr lang="en-US" altLang="ru-RU" sz="2000" dirty="0" err="1">
                <a:solidFill>
                  <a:schemeClr val="bg1"/>
                </a:solidFill>
              </a:rPr>
              <a:t>құрылуы</a:t>
            </a:r>
            <a:r>
              <a:rPr lang="en-US" altLang="ru-RU" sz="2000" dirty="0">
                <a:solidFill>
                  <a:schemeClr val="bg1"/>
                </a:solidFill>
              </a:rPr>
              <a:t> </a:t>
            </a:r>
            <a:r>
              <a:rPr lang="en-US" altLang="ru-RU" sz="2000" dirty="0" err="1">
                <a:solidFill>
                  <a:schemeClr val="bg1"/>
                </a:solidFill>
              </a:rPr>
              <a:t>тым</a:t>
            </a:r>
            <a:r>
              <a:rPr lang="en-US" altLang="ru-RU" sz="2000" dirty="0">
                <a:solidFill>
                  <a:schemeClr val="bg1"/>
                </a:solidFill>
              </a:rPr>
              <a:t> </a:t>
            </a:r>
            <a:r>
              <a:rPr lang="en-US" altLang="ru-RU" sz="2000" dirty="0" err="1">
                <a:solidFill>
                  <a:schemeClr val="bg1"/>
                </a:solidFill>
              </a:rPr>
              <a:t>күрделі</a:t>
            </a:r>
            <a:r>
              <a:rPr lang="en-US" altLang="ru-RU" sz="2000" dirty="0">
                <a:solidFill>
                  <a:schemeClr val="bg1"/>
                </a:solidFill>
              </a:rPr>
              <a:t>, </a:t>
            </a:r>
            <a:r>
              <a:rPr lang="en-US" altLang="ru-RU" sz="2000" dirty="0" err="1">
                <a:solidFill>
                  <a:schemeClr val="bg1"/>
                </a:solidFill>
              </a:rPr>
              <a:t>өкпенің</a:t>
            </a:r>
            <a:r>
              <a:rPr lang="en-US" altLang="ru-RU" sz="2000" dirty="0">
                <a:solidFill>
                  <a:schemeClr val="bg1"/>
                </a:solidFill>
              </a:rPr>
              <a:t> </a:t>
            </a:r>
            <a:r>
              <a:rPr lang="en-US" altLang="ru-RU" sz="2000" dirty="0" err="1">
                <a:solidFill>
                  <a:schemeClr val="bg1"/>
                </a:solidFill>
              </a:rPr>
              <a:t>барлық</a:t>
            </a:r>
            <a:r>
              <a:rPr lang="en-US" altLang="ru-RU" sz="2000" dirty="0">
                <a:solidFill>
                  <a:schemeClr val="bg1"/>
                </a:solidFill>
              </a:rPr>
              <a:t> </a:t>
            </a:r>
            <a:r>
              <a:rPr lang="en-US" altLang="ru-RU" sz="2000" dirty="0" err="1">
                <a:solidFill>
                  <a:schemeClr val="bg1"/>
                </a:solidFill>
              </a:rPr>
              <a:t>функциялары</a:t>
            </a:r>
            <a:r>
              <a:rPr lang="en-US" altLang="ru-RU" sz="2000" dirty="0">
                <a:solidFill>
                  <a:schemeClr val="bg1"/>
                </a:solidFill>
              </a:rPr>
              <a:t> </a:t>
            </a:r>
            <a:r>
              <a:rPr lang="en-US" altLang="ru-RU" sz="2000" dirty="0" err="1">
                <a:solidFill>
                  <a:schemeClr val="bg1"/>
                </a:solidFill>
              </a:rPr>
              <a:t>толық</a:t>
            </a:r>
            <a:r>
              <a:rPr lang="en-US" altLang="ru-RU" sz="2000" dirty="0">
                <a:solidFill>
                  <a:schemeClr val="bg1"/>
                </a:solidFill>
              </a:rPr>
              <a:t> </a:t>
            </a:r>
            <a:r>
              <a:rPr lang="en-US" altLang="ru-RU" sz="2000" dirty="0" err="1">
                <a:solidFill>
                  <a:schemeClr val="bg1"/>
                </a:solidFill>
              </a:rPr>
              <a:t>зерттелмеген</a:t>
            </a:r>
            <a:r>
              <a:rPr lang="en-US" altLang="ru-RU" sz="2000" dirty="0">
                <a:solidFill>
                  <a:schemeClr val="bg1"/>
                </a:solidFill>
              </a:rPr>
              <a:t>. </a:t>
            </a:r>
            <a:r>
              <a:rPr lang="en-US" altLang="ru-RU" sz="2000" dirty="0" err="1">
                <a:solidFill>
                  <a:schemeClr val="bg1"/>
                </a:solidFill>
              </a:rPr>
              <a:t>Сондықтан</a:t>
            </a:r>
            <a:r>
              <a:rPr lang="en-US" altLang="ru-RU" sz="2000" dirty="0">
                <a:solidFill>
                  <a:schemeClr val="bg1"/>
                </a:solidFill>
              </a:rPr>
              <a:t> </a:t>
            </a:r>
            <a:r>
              <a:rPr lang="en-US" altLang="ru-RU" sz="2000" dirty="0" err="1">
                <a:solidFill>
                  <a:schemeClr val="bg1"/>
                </a:solidFill>
              </a:rPr>
              <a:t>қазіргі</a:t>
            </a:r>
            <a:r>
              <a:rPr lang="en-US" altLang="ru-RU" sz="2000" dirty="0">
                <a:solidFill>
                  <a:schemeClr val="bg1"/>
                </a:solidFill>
              </a:rPr>
              <a:t> </a:t>
            </a:r>
            <a:r>
              <a:rPr lang="en-US" altLang="ru-RU" sz="2000" dirty="0" err="1">
                <a:solidFill>
                  <a:schemeClr val="bg1"/>
                </a:solidFill>
              </a:rPr>
              <a:t>уақытта</a:t>
            </a:r>
            <a:r>
              <a:rPr lang="en-US" altLang="ru-RU" sz="2000" dirty="0">
                <a:solidFill>
                  <a:schemeClr val="bg1"/>
                </a:solidFill>
              </a:rPr>
              <a:t> </a:t>
            </a:r>
            <a:r>
              <a:rPr lang="en-US" altLang="ru-RU" sz="2000" dirty="0" err="1">
                <a:solidFill>
                  <a:schemeClr val="bg1"/>
                </a:solidFill>
              </a:rPr>
              <a:t>тек</a:t>
            </a:r>
            <a:r>
              <a:rPr lang="en-US" altLang="ru-RU" sz="2000" dirty="0">
                <a:solidFill>
                  <a:schemeClr val="bg1"/>
                </a:solidFill>
              </a:rPr>
              <a:t> </a:t>
            </a:r>
            <a:r>
              <a:rPr lang="en-US" altLang="ru-RU" sz="2000" dirty="0" err="1">
                <a:solidFill>
                  <a:schemeClr val="bg1"/>
                </a:solidFill>
              </a:rPr>
              <a:t>тыныс</a:t>
            </a:r>
            <a:r>
              <a:rPr lang="en-US" altLang="ru-RU" sz="2000" dirty="0">
                <a:solidFill>
                  <a:schemeClr val="bg1"/>
                </a:solidFill>
              </a:rPr>
              <a:t> </a:t>
            </a:r>
            <a:r>
              <a:rPr lang="en-US" altLang="ru-RU" sz="2000" dirty="0" err="1">
                <a:solidFill>
                  <a:schemeClr val="bg1"/>
                </a:solidFill>
              </a:rPr>
              <a:t>алу</a:t>
            </a:r>
            <a:r>
              <a:rPr lang="en-US" altLang="ru-RU" sz="2000" dirty="0">
                <a:solidFill>
                  <a:schemeClr val="bg1"/>
                </a:solidFill>
              </a:rPr>
              <a:t> </a:t>
            </a:r>
            <a:r>
              <a:rPr lang="en-US" altLang="ru-RU" sz="2000" dirty="0" err="1">
                <a:solidFill>
                  <a:schemeClr val="bg1"/>
                </a:solidFill>
              </a:rPr>
              <a:t>және</a:t>
            </a:r>
            <a:r>
              <a:rPr lang="en-US" altLang="ru-RU" sz="2000" dirty="0">
                <a:solidFill>
                  <a:schemeClr val="bg1"/>
                </a:solidFill>
              </a:rPr>
              <a:t> </a:t>
            </a:r>
            <a:r>
              <a:rPr lang="en-US" altLang="ru-RU" sz="2000" dirty="0" err="1">
                <a:solidFill>
                  <a:schemeClr val="bg1"/>
                </a:solidFill>
              </a:rPr>
              <a:t>газ</a:t>
            </a:r>
            <a:r>
              <a:rPr lang="en-US" altLang="ru-RU" sz="2000" dirty="0">
                <a:solidFill>
                  <a:schemeClr val="bg1"/>
                </a:solidFill>
              </a:rPr>
              <a:t> </a:t>
            </a:r>
            <a:r>
              <a:rPr lang="en-US" altLang="ru-RU" sz="2000" dirty="0" err="1">
                <a:solidFill>
                  <a:schemeClr val="bg1"/>
                </a:solidFill>
              </a:rPr>
              <a:t>алмасу</a:t>
            </a:r>
            <a:r>
              <a:rPr lang="en-US" altLang="ru-RU" sz="2000" dirty="0">
                <a:solidFill>
                  <a:schemeClr val="bg1"/>
                </a:solidFill>
              </a:rPr>
              <a:t> </a:t>
            </a:r>
            <a:r>
              <a:rPr lang="en-US" altLang="ru-RU" sz="2000" dirty="0" err="1">
                <a:solidFill>
                  <a:schemeClr val="bg1"/>
                </a:solidFill>
              </a:rPr>
              <a:t>үшін</a:t>
            </a:r>
            <a:r>
              <a:rPr lang="en-US" altLang="ru-RU" sz="2000" dirty="0">
                <a:solidFill>
                  <a:schemeClr val="bg1"/>
                </a:solidFill>
              </a:rPr>
              <a:t> </a:t>
            </a:r>
            <a:r>
              <a:rPr lang="en-US" altLang="ru-RU" sz="2000" dirty="0" err="1">
                <a:solidFill>
                  <a:schemeClr val="bg1"/>
                </a:solidFill>
              </a:rPr>
              <a:t>көмекші</a:t>
            </a:r>
            <a:r>
              <a:rPr lang="en-US" altLang="ru-RU" sz="2000" dirty="0">
                <a:solidFill>
                  <a:schemeClr val="bg1"/>
                </a:solidFill>
              </a:rPr>
              <a:t> </a:t>
            </a:r>
            <a:r>
              <a:rPr lang="en-US" altLang="ru-RU" sz="2000" dirty="0" err="1">
                <a:solidFill>
                  <a:schemeClr val="bg1"/>
                </a:solidFill>
              </a:rPr>
              <a:t>машиналар</a:t>
            </a:r>
            <a:r>
              <a:rPr lang="en-US" altLang="ru-RU" sz="2000" dirty="0">
                <a:solidFill>
                  <a:schemeClr val="bg1"/>
                </a:solidFill>
              </a:rPr>
              <a:t> </a:t>
            </a:r>
            <a:r>
              <a:rPr lang="en-US" altLang="ru-RU" sz="2000" dirty="0" err="1">
                <a:solidFill>
                  <a:schemeClr val="bg1"/>
                </a:solidFill>
              </a:rPr>
              <a:t>жасалды</a:t>
            </a:r>
            <a:r>
              <a:rPr lang="en-US" altLang="ru-RU" sz="2000" dirty="0">
                <a:solidFill>
                  <a:schemeClr val="bg1"/>
                </a:solidFill>
              </a:rPr>
              <a:t>. </a:t>
            </a:r>
            <a:r>
              <a:rPr lang="en-US" sz="2000" dirty="0" err="1">
                <a:solidFill>
                  <a:schemeClr val="bg1"/>
                </a:solidFill>
                <a:ea typeface="+mj-lt"/>
                <a:cs typeface="+mj-lt"/>
              </a:rPr>
              <a:t>Хирургиялық</a:t>
            </a:r>
            <a:r>
              <a:rPr lang="en-US" sz="2000" dirty="0">
                <a:solidFill>
                  <a:schemeClr val="bg1"/>
                </a:solidFill>
                <a:ea typeface="+mj-lt"/>
                <a:cs typeface="+mj-lt"/>
              </a:rPr>
              <a:t> </a:t>
            </a:r>
            <a:r>
              <a:rPr lang="en-US" sz="2000" dirty="0" err="1">
                <a:solidFill>
                  <a:schemeClr val="bg1"/>
                </a:solidFill>
                <a:ea typeface="+mj-lt"/>
                <a:cs typeface="+mj-lt"/>
              </a:rPr>
              <a:t>операциялар</a:t>
            </a:r>
            <a:r>
              <a:rPr lang="en-US" sz="2000" dirty="0">
                <a:solidFill>
                  <a:schemeClr val="bg1"/>
                </a:solidFill>
                <a:ea typeface="+mj-lt"/>
                <a:cs typeface="+mj-lt"/>
              </a:rPr>
              <a:t> </a:t>
            </a:r>
            <a:r>
              <a:rPr lang="en-US" sz="2000" dirty="0" err="1">
                <a:solidFill>
                  <a:schemeClr val="bg1"/>
                </a:solidFill>
                <a:ea typeface="+mj-lt"/>
                <a:cs typeface="+mj-lt"/>
              </a:rPr>
              <a:t>кезінде</a:t>
            </a:r>
            <a:r>
              <a:rPr lang="en-US" sz="2000" dirty="0">
                <a:solidFill>
                  <a:schemeClr val="bg1"/>
                </a:solidFill>
                <a:ea typeface="+mj-lt"/>
                <a:cs typeface="+mj-lt"/>
              </a:rPr>
              <a:t> </a:t>
            </a:r>
            <a:r>
              <a:rPr lang="en-US" sz="2000" dirty="0" err="1">
                <a:solidFill>
                  <a:schemeClr val="bg1"/>
                </a:solidFill>
                <a:ea typeface="+mj-lt"/>
                <a:cs typeface="+mj-lt"/>
              </a:rPr>
              <a:t>қан</a:t>
            </a:r>
            <a:r>
              <a:rPr lang="en-US" sz="2000" dirty="0">
                <a:solidFill>
                  <a:schemeClr val="bg1"/>
                </a:solidFill>
                <a:ea typeface="+mj-lt"/>
                <a:cs typeface="+mj-lt"/>
              </a:rPr>
              <a:t> </a:t>
            </a:r>
            <a:r>
              <a:rPr lang="en-US" sz="2000" dirty="0" err="1">
                <a:solidFill>
                  <a:schemeClr val="bg1"/>
                </a:solidFill>
                <a:ea typeface="+mj-lt"/>
                <a:cs typeface="+mj-lt"/>
              </a:rPr>
              <a:t>ағзадан</a:t>
            </a:r>
            <a:r>
              <a:rPr lang="en-US" sz="2000" dirty="0">
                <a:solidFill>
                  <a:schemeClr val="bg1"/>
                </a:solidFill>
                <a:ea typeface="+mj-lt"/>
                <a:cs typeface="+mj-lt"/>
              </a:rPr>
              <a:t> </a:t>
            </a:r>
            <a:r>
              <a:rPr lang="en-US" sz="2000" dirty="0" err="1">
                <a:solidFill>
                  <a:schemeClr val="bg1"/>
                </a:solidFill>
                <a:ea typeface="+mj-lt"/>
                <a:cs typeface="+mj-lt"/>
              </a:rPr>
              <a:t>шығарылады</a:t>
            </a:r>
            <a:r>
              <a:rPr lang="en-US" sz="2000" dirty="0">
                <a:solidFill>
                  <a:schemeClr val="bg1"/>
                </a:solidFill>
                <a:ea typeface="+mj-lt"/>
                <a:cs typeface="+mj-lt"/>
              </a:rPr>
              <a:t>, </a:t>
            </a:r>
            <a:r>
              <a:rPr lang="en-US" sz="2000" dirty="0" err="1">
                <a:solidFill>
                  <a:schemeClr val="bg1"/>
                </a:solidFill>
                <a:ea typeface="+mj-lt"/>
                <a:cs typeface="+mj-lt"/>
              </a:rPr>
              <a:t>ал</a:t>
            </a:r>
            <a:r>
              <a:rPr lang="en-US" sz="2000" dirty="0">
                <a:solidFill>
                  <a:schemeClr val="bg1"/>
                </a:solidFill>
                <a:ea typeface="+mj-lt"/>
                <a:cs typeface="+mj-lt"/>
              </a:rPr>
              <a:t> </a:t>
            </a:r>
            <a:r>
              <a:rPr lang="en-US" sz="2000" dirty="0" err="1">
                <a:solidFill>
                  <a:schemeClr val="bg1"/>
                </a:solidFill>
                <a:ea typeface="+mj-lt"/>
                <a:cs typeface="+mj-lt"/>
              </a:rPr>
              <a:t>оксигенация</a:t>
            </a:r>
            <a:r>
              <a:rPr lang="en-US" sz="2000" dirty="0">
                <a:solidFill>
                  <a:schemeClr val="bg1"/>
                </a:solidFill>
                <a:ea typeface="+mj-lt"/>
                <a:cs typeface="+mj-lt"/>
              </a:rPr>
              <a:t> </a:t>
            </a:r>
            <a:r>
              <a:rPr lang="en-US" sz="2000" dirty="0" err="1">
                <a:solidFill>
                  <a:schemeClr val="bg1"/>
                </a:solidFill>
                <a:ea typeface="+mj-lt"/>
                <a:cs typeface="+mj-lt"/>
              </a:rPr>
              <a:t>және</a:t>
            </a:r>
            <a:r>
              <a:rPr lang="en-US" sz="2000" dirty="0">
                <a:solidFill>
                  <a:schemeClr val="bg1"/>
                </a:solidFill>
                <a:ea typeface="+mj-lt"/>
                <a:cs typeface="+mj-lt"/>
              </a:rPr>
              <a:t> </a:t>
            </a:r>
            <a:r>
              <a:rPr lang="en-US" sz="2000" dirty="0" err="1">
                <a:solidFill>
                  <a:schemeClr val="bg1"/>
                </a:solidFill>
                <a:ea typeface="+mj-lt"/>
                <a:cs typeface="+mj-lt"/>
              </a:rPr>
              <a:t>метаболизм</a:t>
            </a:r>
            <a:r>
              <a:rPr lang="en-US" sz="2000" dirty="0">
                <a:solidFill>
                  <a:schemeClr val="bg1"/>
                </a:solidFill>
                <a:ea typeface="+mj-lt"/>
                <a:cs typeface="+mj-lt"/>
              </a:rPr>
              <a:t> </a:t>
            </a:r>
            <a:r>
              <a:rPr lang="en-US" sz="2000" dirty="0" err="1">
                <a:solidFill>
                  <a:schemeClr val="bg1"/>
                </a:solidFill>
                <a:ea typeface="+mj-lt"/>
                <a:cs typeface="+mj-lt"/>
              </a:rPr>
              <a:t>өнімдерін</a:t>
            </a:r>
            <a:r>
              <a:rPr lang="en-US" sz="2000" dirty="0">
                <a:solidFill>
                  <a:schemeClr val="bg1"/>
                </a:solidFill>
                <a:ea typeface="+mj-lt"/>
                <a:cs typeface="+mj-lt"/>
              </a:rPr>
              <a:t> </a:t>
            </a:r>
            <a:r>
              <a:rPr lang="en-US" sz="2000" dirty="0" err="1">
                <a:solidFill>
                  <a:schemeClr val="bg1"/>
                </a:solidFill>
                <a:ea typeface="+mj-lt"/>
                <a:cs typeface="+mj-lt"/>
              </a:rPr>
              <a:t>шығару</a:t>
            </a:r>
            <a:r>
              <a:rPr lang="en-US" sz="2000" dirty="0">
                <a:solidFill>
                  <a:schemeClr val="bg1"/>
                </a:solidFill>
                <a:ea typeface="+mj-lt"/>
                <a:cs typeface="+mj-lt"/>
              </a:rPr>
              <a:t>, </a:t>
            </a:r>
            <a:r>
              <a:rPr lang="en-US" sz="2000" dirty="0" err="1">
                <a:solidFill>
                  <a:schemeClr val="bg1"/>
                </a:solidFill>
                <a:ea typeface="+mj-lt"/>
                <a:cs typeface="+mj-lt"/>
              </a:rPr>
              <a:t>сонымен</a:t>
            </a:r>
            <a:r>
              <a:rPr lang="en-US" sz="2000" dirty="0">
                <a:solidFill>
                  <a:schemeClr val="bg1"/>
                </a:solidFill>
                <a:ea typeface="+mj-lt"/>
                <a:cs typeface="+mj-lt"/>
              </a:rPr>
              <a:t> </a:t>
            </a:r>
            <a:r>
              <a:rPr lang="en-US" sz="2000" dirty="0" err="1">
                <a:solidFill>
                  <a:schemeClr val="bg1"/>
                </a:solidFill>
                <a:ea typeface="+mj-lt"/>
                <a:cs typeface="+mj-lt"/>
              </a:rPr>
              <a:t>қатар</a:t>
            </a:r>
            <a:r>
              <a:rPr lang="en-US" sz="2000" dirty="0">
                <a:solidFill>
                  <a:schemeClr val="bg1"/>
                </a:solidFill>
                <a:ea typeface="+mj-lt"/>
                <a:cs typeface="+mj-lt"/>
              </a:rPr>
              <a:t> </a:t>
            </a:r>
            <a:r>
              <a:rPr lang="en-US" sz="2000" dirty="0" err="1">
                <a:solidFill>
                  <a:schemeClr val="bg1"/>
                </a:solidFill>
                <a:ea typeface="+mj-lt"/>
                <a:cs typeface="+mj-lt"/>
              </a:rPr>
              <a:t>қанды</a:t>
            </a:r>
            <a:r>
              <a:rPr lang="en-US" sz="2000" dirty="0">
                <a:solidFill>
                  <a:schemeClr val="bg1"/>
                </a:solidFill>
                <a:ea typeface="+mj-lt"/>
                <a:cs typeface="+mj-lt"/>
              </a:rPr>
              <a:t> </a:t>
            </a:r>
            <a:r>
              <a:rPr lang="en-US" sz="2000" dirty="0" err="1">
                <a:solidFill>
                  <a:schemeClr val="bg1"/>
                </a:solidFill>
                <a:ea typeface="+mj-lt"/>
                <a:cs typeface="+mj-lt"/>
              </a:rPr>
              <a:t>организмге</a:t>
            </a:r>
            <a:r>
              <a:rPr lang="en-US" sz="2000" dirty="0">
                <a:solidFill>
                  <a:schemeClr val="bg1"/>
                </a:solidFill>
                <a:ea typeface="+mj-lt"/>
                <a:cs typeface="+mj-lt"/>
              </a:rPr>
              <a:t> </a:t>
            </a:r>
            <a:r>
              <a:rPr lang="en-US" sz="2000" dirty="0" err="1">
                <a:solidFill>
                  <a:schemeClr val="bg1"/>
                </a:solidFill>
                <a:ea typeface="+mj-lt"/>
                <a:cs typeface="+mj-lt"/>
              </a:rPr>
              <a:t>қайтару</a:t>
            </a:r>
            <a:r>
              <a:rPr lang="en-US" sz="2000" dirty="0">
                <a:solidFill>
                  <a:schemeClr val="bg1"/>
                </a:solidFill>
                <a:ea typeface="+mj-lt"/>
                <a:cs typeface="+mj-lt"/>
              </a:rPr>
              <a:t> </a:t>
            </a:r>
            <a:r>
              <a:rPr lang="en-US" sz="2000" dirty="0" err="1">
                <a:solidFill>
                  <a:schemeClr val="bg1"/>
                </a:solidFill>
                <a:ea typeface="+mj-lt"/>
                <a:cs typeface="+mj-lt"/>
              </a:rPr>
              <a:t>функциясы</a:t>
            </a:r>
            <a:r>
              <a:rPr lang="en-US" sz="2000" dirty="0">
                <a:solidFill>
                  <a:schemeClr val="bg1"/>
                </a:solidFill>
                <a:ea typeface="+mj-lt"/>
                <a:cs typeface="+mj-lt"/>
              </a:rPr>
              <a:t> </a:t>
            </a:r>
            <a:r>
              <a:rPr lang="en-US" sz="2000" dirty="0" err="1">
                <a:solidFill>
                  <a:schemeClr val="bg1"/>
                </a:solidFill>
                <a:ea typeface="+mj-lt"/>
                <a:cs typeface="+mj-lt"/>
              </a:rPr>
              <a:t>газ</a:t>
            </a:r>
            <a:r>
              <a:rPr lang="en-US" sz="2000" dirty="0">
                <a:solidFill>
                  <a:schemeClr val="bg1"/>
                </a:solidFill>
                <a:ea typeface="+mj-lt"/>
                <a:cs typeface="+mj-lt"/>
              </a:rPr>
              <a:t> </a:t>
            </a:r>
            <a:r>
              <a:rPr lang="en-US" sz="2000" dirty="0" err="1">
                <a:solidFill>
                  <a:schemeClr val="bg1"/>
                </a:solidFill>
                <a:ea typeface="+mj-lt"/>
                <a:cs typeface="+mj-lt"/>
              </a:rPr>
              <a:t>алмастырғыштармен</a:t>
            </a:r>
            <a:r>
              <a:rPr lang="en-US" sz="2000" dirty="0">
                <a:solidFill>
                  <a:schemeClr val="bg1"/>
                </a:solidFill>
                <a:ea typeface="+mj-lt"/>
                <a:cs typeface="+mj-lt"/>
              </a:rPr>
              <a:t> (</a:t>
            </a:r>
            <a:r>
              <a:rPr lang="en-US" sz="2000" dirty="0" err="1">
                <a:solidFill>
                  <a:schemeClr val="bg1"/>
                </a:solidFill>
                <a:ea typeface="+mj-lt"/>
                <a:cs typeface="+mj-lt"/>
              </a:rPr>
              <a:t>оксигенаторлар</a:t>
            </a:r>
            <a:r>
              <a:rPr lang="en-US" sz="2000" dirty="0">
                <a:solidFill>
                  <a:schemeClr val="bg1"/>
                </a:solidFill>
                <a:ea typeface="+mj-lt"/>
                <a:cs typeface="+mj-lt"/>
              </a:rPr>
              <a:t>) </a:t>
            </a:r>
            <a:r>
              <a:rPr lang="en-US" sz="2000" dirty="0" err="1">
                <a:solidFill>
                  <a:schemeClr val="bg1"/>
                </a:solidFill>
                <a:ea typeface="+mj-lt"/>
                <a:cs typeface="+mj-lt"/>
              </a:rPr>
              <a:t>жүзеге</a:t>
            </a:r>
            <a:r>
              <a:rPr lang="en-US" sz="2000" dirty="0">
                <a:solidFill>
                  <a:schemeClr val="bg1"/>
                </a:solidFill>
                <a:ea typeface="+mj-lt"/>
                <a:cs typeface="+mj-lt"/>
              </a:rPr>
              <a:t> </a:t>
            </a:r>
            <a:r>
              <a:rPr lang="en-US" sz="2000" dirty="0" err="1">
                <a:solidFill>
                  <a:schemeClr val="bg1"/>
                </a:solidFill>
                <a:ea typeface="+mj-lt"/>
                <a:cs typeface="+mj-lt"/>
              </a:rPr>
              <a:t>асырылады</a:t>
            </a:r>
            <a:r>
              <a:rPr lang="en-US" sz="2000" dirty="0">
                <a:solidFill>
                  <a:schemeClr val="bg1"/>
                </a:solidFill>
                <a:ea typeface="+mj-lt"/>
                <a:cs typeface="+mj-lt"/>
              </a:rPr>
              <a:t>. </a:t>
            </a:r>
            <a:r>
              <a:rPr lang="en-US" sz="2000" dirty="0" err="1">
                <a:solidFill>
                  <a:schemeClr val="bg1"/>
                </a:solidFill>
                <a:ea typeface="+mj-lt"/>
                <a:cs typeface="+mj-lt"/>
              </a:rPr>
              <a:t>Клиникалық</a:t>
            </a:r>
            <a:r>
              <a:rPr lang="en-US" sz="2000" dirty="0">
                <a:solidFill>
                  <a:schemeClr val="bg1"/>
                </a:solidFill>
                <a:ea typeface="+mj-lt"/>
                <a:cs typeface="+mj-lt"/>
              </a:rPr>
              <a:t> </a:t>
            </a:r>
            <a:r>
              <a:rPr lang="en-US" sz="2000" dirty="0" err="1">
                <a:solidFill>
                  <a:schemeClr val="bg1"/>
                </a:solidFill>
                <a:ea typeface="+mj-lt"/>
                <a:cs typeface="+mj-lt"/>
              </a:rPr>
              <a:t>практикада</a:t>
            </a:r>
            <a:r>
              <a:rPr lang="en-US" sz="2000" dirty="0">
                <a:solidFill>
                  <a:schemeClr val="bg1"/>
                </a:solidFill>
                <a:ea typeface="+mj-lt"/>
                <a:cs typeface="+mj-lt"/>
              </a:rPr>
              <a:t> </a:t>
            </a:r>
            <a:r>
              <a:rPr lang="en-US" sz="2000" dirty="0" err="1">
                <a:solidFill>
                  <a:schemeClr val="bg1"/>
                </a:solidFill>
                <a:ea typeface="+mj-lt"/>
                <a:cs typeface="+mj-lt"/>
              </a:rPr>
              <a:t>әр</a:t>
            </a:r>
            <a:r>
              <a:rPr lang="en-US" sz="2000" dirty="0">
                <a:solidFill>
                  <a:schemeClr val="bg1"/>
                </a:solidFill>
                <a:ea typeface="+mj-lt"/>
                <a:cs typeface="+mj-lt"/>
              </a:rPr>
              <a:t> </a:t>
            </a:r>
            <a:r>
              <a:rPr lang="en-US" sz="2000" dirty="0" err="1">
                <a:solidFill>
                  <a:schemeClr val="bg1"/>
                </a:solidFill>
                <a:ea typeface="+mj-lt"/>
                <a:cs typeface="+mj-lt"/>
              </a:rPr>
              <a:t>түрлі</a:t>
            </a:r>
            <a:r>
              <a:rPr lang="en-US" sz="2000" dirty="0">
                <a:solidFill>
                  <a:schemeClr val="bg1"/>
                </a:solidFill>
                <a:ea typeface="+mj-lt"/>
                <a:cs typeface="+mj-lt"/>
              </a:rPr>
              <a:t> </a:t>
            </a:r>
            <a:r>
              <a:rPr lang="en-US" sz="2000" dirty="0" err="1">
                <a:solidFill>
                  <a:schemeClr val="bg1"/>
                </a:solidFill>
                <a:ea typeface="+mj-lt"/>
                <a:cs typeface="+mj-lt"/>
              </a:rPr>
              <a:t>құрылымдағы</a:t>
            </a:r>
            <a:r>
              <a:rPr lang="en-US" sz="2000" dirty="0">
                <a:solidFill>
                  <a:schemeClr val="bg1"/>
                </a:solidFill>
                <a:ea typeface="+mj-lt"/>
                <a:cs typeface="+mj-lt"/>
              </a:rPr>
              <a:t> </a:t>
            </a:r>
            <a:r>
              <a:rPr lang="en-US" sz="2000" dirty="0" err="1">
                <a:solidFill>
                  <a:schemeClr val="bg1"/>
                </a:solidFill>
                <a:ea typeface="+mj-lt"/>
                <a:cs typeface="+mj-lt"/>
              </a:rPr>
              <a:t>оксигенаторлар</a:t>
            </a:r>
            <a:r>
              <a:rPr lang="en-US" sz="2000" dirty="0">
                <a:solidFill>
                  <a:schemeClr val="bg1"/>
                </a:solidFill>
                <a:ea typeface="+mj-lt"/>
                <a:cs typeface="+mj-lt"/>
              </a:rPr>
              <a:t> </a:t>
            </a:r>
            <a:r>
              <a:rPr lang="en-US" sz="2000" dirty="0" err="1">
                <a:solidFill>
                  <a:schemeClr val="bg1"/>
                </a:solidFill>
                <a:ea typeface="+mj-lt"/>
                <a:cs typeface="+mj-lt"/>
              </a:rPr>
              <a:t>қолданылады</a:t>
            </a:r>
            <a:r>
              <a:rPr lang="en-US" sz="2000" dirty="0">
                <a:solidFill>
                  <a:schemeClr val="bg1"/>
                </a:solidFill>
                <a:ea typeface="+mj-lt"/>
                <a:cs typeface="+mj-lt"/>
              </a:rPr>
              <a:t>: </a:t>
            </a:r>
            <a:r>
              <a:rPr lang="en-US" sz="2000" dirty="0" err="1">
                <a:solidFill>
                  <a:schemeClr val="bg1"/>
                </a:solidFill>
                <a:ea typeface="+mj-lt"/>
                <a:cs typeface="+mj-lt"/>
              </a:rPr>
              <a:t>көпіршік</a:t>
            </a:r>
            <a:r>
              <a:rPr lang="en-US" sz="2000" dirty="0">
                <a:solidFill>
                  <a:schemeClr val="bg1"/>
                </a:solidFill>
                <a:ea typeface="+mj-lt"/>
                <a:cs typeface="+mj-lt"/>
              </a:rPr>
              <a:t>, </a:t>
            </a:r>
            <a:r>
              <a:rPr lang="en-US" sz="2000" dirty="0" err="1">
                <a:solidFill>
                  <a:schemeClr val="bg1"/>
                </a:solidFill>
                <a:ea typeface="+mj-lt"/>
                <a:cs typeface="+mj-lt"/>
              </a:rPr>
              <a:t>мембраналық</a:t>
            </a:r>
            <a:r>
              <a:rPr lang="en-US" sz="2000" dirty="0">
                <a:solidFill>
                  <a:schemeClr val="bg1"/>
                </a:solidFill>
                <a:ea typeface="+mj-lt"/>
                <a:cs typeface="+mj-lt"/>
              </a:rPr>
              <a:t>, </a:t>
            </a:r>
            <a:r>
              <a:rPr lang="en-US" sz="2000" dirty="0" err="1">
                <a:solidFill>
                  <a:schemeClr val="bg1"/>
                </a:solidFill>
                <a:ea typeface="+mj-lt"/>
                <a:cs typeface="+mj-lt"/>
              </a:rPr>
              <a:t>кеуекті</a:t>
            </a:r>
            <a:r>
              <a:rPr lang="en-US" sz="2000" dirty="0">
                <a:solidFill>
                  <a:schemeClr val="bg1"/>
                </a:solidFill>
                <a:ea typeface="+mj-lt"/>
                <a:cs typeface="+mj-lt"/>
              </a:rPr>
              <a:t>.</a:t>
            </a:r>
            <a:endParaRPr lang="en-US" altLang="ru-RU" sz="2000" dirty="0">
              <a:solidFill>
                <a:schemeClr val="bg1"/>
              </a:solidFill>
            </a:endParaRPr>
          </a:p>
        </p:txBody>
      </p:sp>
      <p:pic>
        <p:nvPicPr>
          <p:cNvPr id="2" name="Рисунок 2">
            <a:extLst>
              <a:ext uri="{FF2B5EF4-FFF2-40B4-BE49-F238E27FC236}">
                <a16:creationId xmlns:a16="http://schemas.microsoft.com/office/drawing/2014/main" id="{89C9BABA-A4D6-4FCC-BA35-1F8631F1AB9D}"/>
              </a:ext>
            </a:extLst>
          </p:cNvPr>
          <p:cNvPicPr>
            <a:picLocks noChangeAspect="1"/>
          </p:cNvPicPr>
          <p:nvPr/>
        </p:nvPicPr>
        <p:blipFill>
          <a:blip r:embed="rId2"/>
          <a:stretch>
            <a:fillRect/>
          </a:stretch>
        </p:blipFill>
        <p:spPr>
          <a:xfrm>
            <a:off x="2467155" y="4124997"/>
            <a:ext cx="3893388" cy="238925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a:extLst>
              <a:ext uri="{FF2B5EF4-FFF2-40B4-BE49-F238E27FC236}">
                <a16:creationId xmlns:a16="http://schemas.microsoft.com/office/drawing/2014/main" id="{764D6927-B5B1-4E08-A7DA-07A0EA4D725D}"/>
              </a:ext>
            </a:extLst>
          </p:cNvPr>
          <p:cNvSpPr>
            <a:spLocks noGrp="1" noChangeArrowheads="1"/>
          </p:cNvSpPr>
          <p:nvPr>
            <p:ph idx="4294967295"/>
          </p:nvPr>
        </p:nvSpPr>
        <p:spPr>
          <a:xfrm>
            <a:off x="0" y="381000"/>
            <a:ext cx="8229600" cy="5715000"/>
          </a:xfrm>
        </p:spPr>
        <p:txBody>
          <a:bodyPr rtlCol="0">
            <a:normAutofit lnSpcReduction="10000"/>
          </a:bodyPr>
          <a:lstStyle/>
          <a:p>
            <a:pPr eaLnBrk="1" fontAlgn="auto" hangingPunct="1">
              <a:lnSpc>
                <a:spcPct val="80000"/>
              </a:lnSpc>
              <a:spcAft>
                <a:spcPts val="0"/>
              </a:spcAft>
              <a:buFontTx/>
              <a:buNone/>
              <a:defRPr/>
            </a:pPr>
            <a:r>
              <a:rPr lang="kk-KZ" sz="3600"/>
              <a:t>Мембраналық оксигенаторларда қан газбен тікелей байланысқа түспейді, өйткені олар мембранамен бөлінеді (қалыңдығы 0,2-0,4 мкм). Мембрана материалы газда еритін болуы керек. Әдетте, бұл үшін полимерлі материалдар қолданылады (силоксанан, полипропилен, силикон). Қанның оттегімен қанықтыру тиімділігі пайдаланылған полимер материалының қасиеттерімен анықталады; өткізгіштік мәні неғұрлым жоғары болса (Dα), газ алмасу процесі тиімдірек болады (PCO2 / PO2). </a:t>
            </a:r>
            <a:endParaRPr lang="ru-RU" sz="3400" i="1">
              <a:solidFill>
                <a:schemeClr val="tx1">
                  <a:lumMod val="75000"/>
                  <a:lumOff val="25000"/>
                </a:schemeClr>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112F587-C5A4-42E8-92D6-789CD31D50E6}"/>
              </a:ext>
            </a:extLst>
          </p:cNvPr>
          <p:cNvSpPr>
            <a:spLocks noGrp="1" noChangeArrowheads="1"/>
          </p:cNvSpPr>
          <p:nvPr>
            <p:ph type="title" idx="4294967295"/>
          </p:nvPr>
        </p:nvSpPr>
        <p:spPr>
          <a:xfrm>
            <a:off x="0" y="260350"/>
            <a:ext cx="9144000" cy="703263"/>
          </a:xfrm>
        </p:spPr>
        <p:txBody>
          <a:bodyPr rtlCol="0">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ru-RU" sz="4000" b="1"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Жасанды</a:t>
            </a:r>
            <a:r>
              <a:rPr lang="ru-RU" sz="40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 </a:t>
            </a:r>
            <a:r>
              <a:rPr lang="ru-RU" sz="4000" b="1"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өкпелер</a:t>
            </a:r>
            <a:r>
              <a:rPr lang="ru-RU" sz="40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(оксигенаторы)</a:t>
            </a:r>
          </a:p>
        </p:txBody>
      </p:sp>
      <p:sp>
        <p:nvSpPr>
          <p:cNvPr id="20483" name="Rectangle 3">
            <a:extLst>
              <a:ext uri="{FF2B5EF4-FFF2-40B4-BE49-F238E27FC236}">
                <a16:creationId xmlns:a16="http://schemas.microsoft.com/office/drawing/2014/main" id="{F9D9989B-8761-4D06-B04B-F0D0196471B3}"/>
              </a:ext>
            </a:extLst>
          </p:cNvPr>
          <p:cNvSpPr>
            <a:spLocks noGrp="1" noChangeArrowheads="1"/>
          </p:cNvSpPr>
          <p:nvPr>
            <p:ph idx="4294967295"/>
          </p:nvPr>
        </p:nvSpPr>
        <p:spPr>
          <a:xfrm>
            <a:off x="0" y="4857750"/>
            <a:ext cx="8675688" cy="1874838"/>
          </a:xfrm>
        </p:spPr>
        <p:txBody>
          <a:bodyPr/>
          <a:lstStyle/>
          <a:p>
            <a:pPr algn="just" eaLnBrk="1" hangingPunct="1">
              <a:lnSpc>
                <a:spcPct val="90000"/>
              </a:lnSpc>
              <a:buNone/>
            </a:pPr>
            <a:r>
              <a:rPr lang="ru-RU" altLang="ru-RU" sz="2800"/>
              <a:t>   </a:t>
            </a:r>
            <a:r>
              <a:rPr lang="ru-RU" altLang="ru-RU" sz="2000"/>
              <a:t> </a:t>
            </a:r>
            <a:r>
              <a:rPr lang="ru-RU" sz="2000">
                <a:ea typeface="+mn-lt"/>
                <a:cs typeface="+mn-lt"/>
              </a:rPr>
              <a:t>«</a:t>
            </a:r>
            <a:r>
              <a:rPr lang="ru-RU" sz="2000" err="1">
                <a:ea typeface="+mn-lt"/>
                <a:cs typeface="+mn-lt"/>
              </a:rPr>
              <a:t>Жасанды</a:t>
            </a:r>
            <a:r>
              <a:rPr lang="ru-RU" sz="2000">
                <a:ea typeface="+mn-lt"/>
                <a:cs typeface="+mn-lt"/>
              </a:rPr>
              <a:t> </a:t>
            </a:r>
            <a:r>
              <a:rPr lang="ru-RU" sz="2000" err="1">
                <a:ea typeface="+mn-lt"/>
                <a:cs typeface="+mn-lt"/>
              </a:rPr>
              <a:t>жүрек</a:t>
            </a:r>
            <a:r>
              <a:rPr lang="ru-RU" sz="2000">
                <a:ea typeface="+mn-lt"/>
                <a:cs typeface="+mn-lt"/>
              </a:rPr>
              <a:t> - </a:t>
            </a:r>
            <a:r>
              <a:rPr lang="ru-RU" sz="2000" err="1">
                <a:ea typeface="+mn-lt"/>
                <a:cs typeface="+mn-lt"/>
              </a:rPr>
              <a:t>өкпе</a:t>
            </a:r>
            <a:r>
              <a:rPr lang="ru-RU" sz="2000">
                <a:ea typeface="+mn-lt"/>
                <a:cs typeface="+mn-lt"/>
              </a:rPr>
              <a:t>» аппараты, </a:t>
            </a:r>
            <a:r>
              <a:rPr lang="ru-RU" sz="2000" err="1">
                <a:ea typeface="+mn-lt"/>
                <a:cs typeface="+mn-lt"/>
              </a:rPr>
              <a:t>пациенттің</a:t>
            </a:r>
            <a:r>
              <a:rPr lang="ru-RU" sz="2000">
                <a:ea typeface="+mn-lt"/>
                <a:cs typeface="+mn-lt"/>
              </a:rPr>
              <a:t> </a:t>
            </a:r>
            <a:r>
              <a:rPr lang="ru-RU" sz="2000" err="1">
                <a:ea typeface="+mn-lt"/>
                <a:cs typeface="+mn-lt"/>
              </a:rPr>
              <a:t>денесінде</a:t>
            </a:r>
            <a:r>
              <a:rPr lang="ru-RU" sz="2000">
                <a:ea typeface="+mn-lt"/>
                <a:cs typeface="+mn-lt"/>
              </a:rPr>
              <a:t> </a:t>
            </a:r>
            <a:r>
              <a:rPr lang="ru-RU" sz="2000" err="1">
                <a:ea typeface="+mn-lt"/>
                <a:cs typeface="+mn-lt"/>
              </a:rPr>
              <a:t>немесе</a:t>
            </a:r>
            <a:r>
              <a:rPr lang="ru-RU" sz="2000">
                <a:ea typeface="+mn-lt"/>
                <a:cs typeface="+mn-lt"/>
              </a:rPr>
              <a:t> </a:t>
            </a:r>
            <a:r>
              <a:rPr lang="ru-RU" sz="2000" err="1">
                <a:ea typeface="+mn-lt"/>
                <a:cs typeface="+mn-lt"/>
              </a:rPr>
              <a:t>донордың</a:t>
            </a:r>
            <a:r>
              <a:rPr lang="ru-RU" sz="2000">
                <a:ea typeface="+mn-lt"/>
                <a:cs typeface="+mn-lt"/>
              </a:rPr>
              <a:t> </a:t>
            </a:r>
            <a:r>
              <a:rPr lang="ru-RU" sz="2000" err="1">
                <a:ea typeface="+mn-lt"/>
                <a:cs typeface="+mn-lt"/>
              </a:rPr>
              <a:t>оқшауланған</a:t>
            </a:r>
            <a:r>
              <a:rPr lang="ru-RU" sz="2000">
                <a:ea typeface="+mn-lt"/>
                <a:cs typeface="+mn-lt"/>
              </a:rPr>
              <a:t> </a:t>
            </a:r>
            <a:r>
              <a:rPr lang="ru-RU" sz="2000" err="1">
                <a:ea typeface="+mn-lt"/>
                <a:cs typeface="+mn-lt"/>
              </a:rPr>
              <a:t>органында</a:t>
            </a:r>
            <a:r>
              <a:rPr lang="ru-RU" sz="2000">
                <a:ea typeface="+mn-lt"/>
                <a:cs typeface="+mn-lt"/>
              </a:rPr>
              <a:t> </a:t>
            </a:r>
            <a:r>
              <a:rPr lang="ru-RU" sz="2000" err="1">
                <a:ea typeface="+mn-lt"/>
                <a:cs typeface="+mn-lt"/>
              </a:rPr>
              <a:t>қан</a:t>
            </a:r>
            <a:r>
              <a:rPr lang="ru-RU" sz="2000">
                <a:ea typeface="+mn-lt"/>
                <a:cs typeface="+mn-lt"/>
              </a:rPr>
              <a:t> </a:t>
            </a:r>
            <a:r>
              <a:rPr lang="ru-RU" sz="2000" err="1">
                <a:ea typeface="+mn-lt"/>
                <a:cs typeface="+mn-lt"/>
              </a:rPr>
              <a:t>айналымы</a:t>
            </a:r>
            <a:r>
              <a:rPr lang="ru-RU" sz="2000">
                <a:ea typeface="+mn-lt"/>
                <a:cs typeface="+mn-lt"/>
              </a:rPr>
              <a:t> мен метаболизм </a:t>
            </a:r>
            <a:r>
              <a:rPr lang="ru-RU" sz="2000" err="1">
                <a:ea typeface="+mn-lt"/>
                <a:cs typeface="+mn-lt"/>
              </a:rPr>
              <a:t>процестерінің</a:t>
            </a:r>
            <a:r>
              <a:rPr lang="ru-RU" sz="2000">
                <a:ea typeface="+mn-lt"/>
                <a:cs typeface="+mn-lt"/>
              </a:rPr>
              <a:t> </a:t>
            </a:r>
            <a:r>
              <a:rPr lang="ru-RU" sz="2000" err="1">
                <a:ea typeface="+mn-lt"/>
                <a:cs typeface="+mn-lt"/>
              </a:rPr>
              <a:t>оңтайлы</a:t>
            </a:r>
            <a:r>
              <a:rPr lang="ru-RU" sz="2000">
                <a:ea typeface="+mn-lt"/>
                <a:cs typeface="+mn-lt"/>
              </a:rPr>
              <a:t> </a:t>
            </a:r>
            <a:r>
              <a:rPr lang="ru-RU" sz="2000" err="1">
                <a:ea typeface="+mn-lt"/>
                <a:cs typeface="+mn-lt"/>
              </a:rPr>
              <a:t>деңгейін</a:t>
            </a:r>
            <a:r>
              <a:rPr lang="ru-RU" sz="2000">
                <a:ea typeface="+mn-lt"/>
                <a:cs typeface="+mn-lt"/>
              </a:rPr>
              <a:t> </a:t>
            </a:r>
            <a:r>
              <a:rPr lang="ru-RU" sz="2000" err="1">
                <a:ea typeface="+mn-lt"/>
                <a:cs typeface="+mn-lt"/>
              </a:rPr>
              <a:t>қамтамасыз</a:t>
            </a:r>
            <a:r>
              <a:rPr lang="ru-RU" sz="2000">
                <a:ea typeface="+mn-lt"/>
                <a:cs typeface="+mn-lt"/>
              </a:rPr>
              <a:t> </a:t>
            </a:r>
            <a:r>
              <a:rPr lang="ru-RU" sz="2000" err="1">
                <a:ea typeface="+mn-lt"/>
                <a:cs typeface="+mn-lt"/>
              </a:rPr>
              <a:t>ететін</a:t>
            </a:r>
            <a:r>
              <a:rPr lang="ru-RU" sz="2000">
                <a:ea typeface="+mn-lt"/>
                <a:cs typeface="+mn-lt"/>
              </a:rPr>
              <a:t> аппарат; </a:t>
            </a:r>
            <a:r>
              <a:rPr lang="ru-RU" sz="2000" err="1">
                <a:ea typeface="+mn-lt"/>
                <a:cs typeface="+mn-lt"/>
              </a:rPr>
              <a:t>жүрек</a:t>
            </a:r>
            <a:r>
              <a:rPr lang="ru-RU" sz="2000">
                <a:ea typeface="+mn-lt"/>
                <a:cs typeface="+mn-lt"/>
              </a:rPr>
              <a:t> пен </a:t>
            </a:r>
            <a:r>
              <a:rPr lang="ru-RU" sz="2000" err="1">
                <a:ea typeface="+mn-lt"/>
                <a:cs typeface="+mn-lt"/>
              </a:rPr>
              <a:t>өкпе</a:t>
            </a:r>
            <a:r>
              <a:rPr lang="ru-RU" sz="2000">
                <a:ea typeface="+mn-lt"/>
                <a:cs typeface="+mn-lt"/>
              </a:rPr>
              <a:t> </a:t>
            </a:r>
            <a:r>
              <a:rPr lang="ru-RU" sz="2000" err="1">
                <a:ea typeface="+mn-lt"/>
                <a:cs typeface="+mn-lt"/>
              </a:rPr>
              <a:t>функцияларын</a:t>
            </a:r>
            <a:r>
              <a:rPr lang="ru-RU" sz="2000">
                <a:ea typeface="+mn-lt"/>
                <a:cs typeface="+mn-lt"/>
              </a:rPr>
              <a:t> </a:t>
            </a:r>
            <a:r>
              <a:rPr lang="ru-RU" sz="2000" err="1">
                <a:ea typeface="+mn-lt"/>
                <a:cs typeface="+mn-lt"/>
              </a:rPr>
              <a:t>уақытша</a:t>
            </a:r>
            <a:r>
              <a:rPr lang="ru-RU" sz="2000">
                <a:ea typeface="+mn-lt"/>
                <a:cs typeface="+mn-lt"/>
              </a:rPr>
              <a:t> </a:t>
            </a:r>
            <a:r>
              <a:rPr lang="ru-RU" sz="2000" err="1">
                <a:ea typeface="+mn-lt"/>
                <a:cs typeface="+mn-lt"/>
              </a:rPr>
              <a:t>орындауға</a:t>
            </a:r>
            <a:r>
              <a:rPr lang="ru-RU" sz="2000">
                <a:ea typeface="+mn-lt"/>
                <a:cs typeface="+mn-lt"/>
              </a:rPr>
              <a:t> </a:t>
            </a:r>
            <a:r>
              <a:rPr lang="ru-RU" sz="2000" err="1">
                <a:ea typeface="+mn-lt"/>
                <a:cs typeface="+mn-lt"/>
              </a:rPr>
              <a:t>арналған</a:t>
            </a:r>
            <a:r>
              <a:rPr lang="ru-RU" sz="2000">
                <a:ea typeface="+mn-lt"/>
                <a:cs typeface="+mn-lt"/>
              </a:rPr>
              <a:t>.</a:t>
            </a:r>
            <a:endParaRPr lang="ru-RU" altLang="ru-RU" sz="2000"/>
          </a:p>
        </p:txBody>
      </p:sp>
      <p:pic>
        <p:nvPicPr>
          <p:cNvPr id="20484" name="Picture 4" descr="Рис. 1. Блок-схема аппарата искусственного и кровообращения.">
            <a:extLst>
              <a:ext uri="{FF2B5EF4-FFF2-40B4-BE49-F238E27FC236}">
                <a16:creationId xmlns:a16="http://schemas.microsoft.com/office/drawing/2014/main" id="{400F2A47-A876-4250-8911-0559F8CE2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1071563"/>
            <a:ext cx="850265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a:extLst>
              <a:ext uri="{FF2B5EF4-FFF2-40B4-BE49-F238E27FC236}">
                <a16:creationId xmlns:a16="http://schemas.microsoft.com/office/drawing/2014/main" id="{E977A566-BFD3-4D91-9F10-694C54A2CD92}"/>
              </a:ext>
            </a:extLst>
          </p:cNvPr>
          <p:cNvSpPr>
            <a:spLocks noChangeArrowheads="1"/>
          </p:cNvSpPr>
          <p:nvPr/>
        </p:nvSpPr>
        <p:spPr bwMode="auto">
          <a:xfrm>
            <a:off x="900113" y="4365625"/>
            <a:ext cx="720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a:solidFill>
                  <a:srgbClr val="FF0000"/>
                </a:solidFill>
                <a:latin typeface="Times New Roman"/>
                <a:cs typeface="Arial"/>
              </a:rPr>
              <a:t>Б. </a:t>
            </a:r>
            <a:endParaRPr lang="ru-RU" altLang="ru-RU" sz="2000">
              <a:solidFill>
                <a:srgbClr val="FF0000"/>
              </a:solidFill>
              <a:latin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a:extLst>
              <a:ext uri="{FF2B5EF4-FFF2-40B4-BE49-F238E27FC236}">
                <a16:creationId xmlns:a16="http://schemas.microsoft.com/office/drawing/2014/main" id="{51AA63B0-1A48-203D-3FB4-0EAF228AC3DC}"/>
              </a:ext>
            </a:extLst>
          </p:cNvPr>
          <p:cNvGraphicFramePr>
            <a:graphicFrameLocks noGrp="1"/>
          </p:cNvGraphicFramePr>
          <p:nvPr>
            <p:ph idx="4294967295"/>
            <p:extLst>
              <p:ext uri="{D42A27DB-BD31-4B8C-83A1-F6EECF244321}">
                <p14:modId xmlns:p14="http://schemas.microsoft.com/office/powerpoint/2010/main" val="989109209"/>
              </p:ext>
            </p:extLst>
          </p:nvPr>
        </p:nvGraphicFramePr>
        <p:xfrm>
          <a:off x="629264" y="411469"/>
          <a:ext cx="7885471" cy="295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Рисунок 2">
            <a:extLst>
              <a:ext uri="{FF2B5EF4-FFF2-40B4-BE49-F238E27FC236}">
                <a16:creationId xmlns:a16="http://schemas.microsoft.com/office/drawing/2014/main" id="{FE4BB2C9-D7CC-4411-8C82-4C5FD53229C1}"/>
              </a:ext>
            </a:extLst>
          </p:cNvPr>
          <p:cNvPicPr>
            <a:picLocks noChangeAspect="1"/>
          </p:cNvPicPr>
          <p:nvPr/>
        </p:nvPicPr>
        <p:blipFill>
          <a:blip r:embed="rId7"/>
          <a:stretch>
            <a:fillRect/>
          </a:stretch>
        </p:blipFill>
        <p:spPr>
          <a:xfrm>
            <a:off x="1905402" y="3493270"/>
            <a:ext cx="4338082" cy="2953262"/>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B5F0095B-C947-48A2-809D-553EF11F1557}"/>
              </a:ext>
            </a:extLst>
          </p:cNvPr>
          <p:cNvSpPr>
            <a:spLocks noGrp="1" noChangeArrowheads="1"/>
          </p:cNvSpPr>
          <p:nvPr>
            <p:ph idx="4294967295"/>
          </p:nvPr>
        </p:nvSpPr>
        <p:spPr>
          <a:xfrm>
            <a:off x="167148" y="393290"/>
            <a:ext cx="8062452" cy="6107523"/>
          </a:xfrm>
        </p:spPr>
        <p:txBody>
          <a:bodyPr/>
          <a:lstStyle/>
          <a:p>
            <a:pPr algn="just" eaLnBrk="1" hangingPunct="1">
              <a:lnSpc>
                <a:spcPct val="90000"/>
              </a:lnSpc>
              <a:buFontTx/>
              <a:buNone/>
            </a:pPr>
            <a:r>
              <a:rPr lang="kk-KZ" altLang="ru-RU" sz="3200" dirty="0"/>
              <a:t>Полимерлер глаукома ішіндегі көзішілік қысымды және сұйықтықтың ағуын төмендететін импланттарды жасау үшін қолданылады. Көздің немесе алдыңғы қабақтың аймағынан сұйықтықтың ағып кетуінің оңтайлы жылдамдығын қамтамасыз ететін дренаждық имплантаттар жануарлар склерасының, органосиликон түтіктерінің және көбіктенетін политетрафлороэтиленнің жоғары тазартылған препараттарынан кеуекті коллагеннен тұрады.</a:t>
            </a:r>
            <a:endParaRPr lang="ru-RU" altLang="ru-RU" sz="4000" i="1"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C3A165C9-C8F7-4957-A556-6BBFC35EABCD}"/>
              </a:ext>
            </a:extLst>
          </p:cNvPr>
          <p:cNvSpPr>
            <a:spLocks noGrp="1"/>
          </p:cNvSpPr>
          <p:nvPr>
            <p:ph type="title" idx="4294967295"/>
          </p:nvPr>
        </p:nvSpPr>
        <p:spPr>
          <a:xfrm>
            <a:off x="0" y="609600"/>
            <a:ext cx="6446838" cy="1320800"/>
          </a:xfrm>
        </p:spPr>
        <p:txBody>
          <a:bodyPr vert="horz" lIns="91440" tIns="45720" rIns="91440" bIns="45720" rtlCol="0" anchor="t">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b="1">
                <a:ln w="6350">
                  <a:noFill/>
                </a:ln>
                <a:effectLst>
                  <a:outerShdw blurRad="114300" dist="101600" dir="2700000" algn="tl" rotWithShape="0">
                    <a:srgbClr val="000000">
                      <a:alpha val="40000"/>
                    </a:srgbClr>
                  </a:outerShdw>
                </a:effectLst>
              </a:rPr>
              <a:t>Кіріспе</a:t>
            </a:r>
          </a:p>
        </p:txBody>
      </p:sp>
      <p:sp>
        <p:nvSpPr>
          <p:cNvPr id="6147" name="Rectangle 6">
            <a:extLst>
              <a:ext uri="{FF2B5EF4-FFF2-40B4-BE49-F238E27FC236}">
                <a16:creationId xmlns:a16="http://schemas.microsoft.com/office/drawing/2014/main" id="{A19B3E84-5133-499B-9570-AE092AFC8584}"/>
              </a:ext>
            </a:extLst>
          </p:cNvPr>
          <p:cNvSpPr>
            <a:spLocks noGrp="1" noChangeArrowheads="1"/>
          </p:cNvSpPr>
          <p:nvPr>
            <p:ph idx="4294967295"/>
          </p:nvPr>
        </p:nvSpPr>
        <p:spPr>
          <a:xfrm>
            <a:off x="4896465" y="1816100"/>
            <a:ext cx="4247535" cy="4225925"/>
          </a:xfrm>
        </p:spPr>
        <p:txBody>
          <a:bodyPr vert="horz" lIns="91440" tIns="45720" rIns="91440" bIns="45720" rtlCol="0">
            <a:normAutofit fontScale="92500" lnSpcReduction="10000"/>
          </a:bodyPr>
          <a:lstStyle/>
          <a:p>
            <a:pPr eaLnBrk="1" hangingPunct="1">
              <a:lnSpc>
                <a:spcPct val="90000"/>
              </a:lnSpc>
              <a:spcAft>
                <a:spcPts val="0"/>
              </a:spcAft>
              <a:buFont typeface="Wingdings 3" charset="2"/>
              <a:buChar char=""/>
            </a:pPr>
            <a:r>
              <a:rPr lang="en-US" altLang="ru-RU" dirty="0">
                <a:solidFill>
                  <a:schemeClr val="tx1">
                    <a:lumMod val="75000"/>
                    <a:lumOff val="25000"/>
                  </a:schemeClr>
                </a:solidFill>
              </a:rPr>
              <a:t> </a:t>
            </a:r>
            <a:r>
              <a:rPr lang="en-US" altLang="ru-RU" dirty="0" err="1">
                <a:solidFill>
                  <a:schemeClr val="tx1">
                    <a:lumMod val="75000"/>
                    <a:lumOff val="25000"/>
                  </a:schemeClr>
                </a:solidFill>
              </a:rPr>
              <a:t>Заманауи</a:t>
            </a:r>
            <a:r>
              <a:rPr lang="en-US" altLang="ru-RU" dirty="0">
                <a:solidFill>
                  <a:schemeClr val="tx1">
                    <a:lumMod val="75000"/>
                    <a:lumOff val="25000"/>
                  </a:schemeClr>
                </a:solidFill>
              </a:rPr>
              <a:t> </a:t>
            </a:r>
            <a:r>
              <a:rPr lang="en-US" altLang="ru-RU" dirty="0" err="1">
                <a:solidFill>
                  <a:schemeClr val="tx1">
                    <a:lumMod val="75000"/>
                    <a:lumOff val="25000"/>
                  </a:schemeClr>
                </a:solidFill>
              </a:rPr>
              <a:t>медицинаның</a:t>
            </a:r>
            <a:r>
              <a:rPr lang="en-US" altLang="ru-RU" dirty="0">
                <a:solidFill>
                  <a:schemeClr val="tx1">
                    <a:lumMod val="75000"/>
                    <a:lumOff val="25000"/>
                  </a:schemeClr>
                </a:solidFill>
              </a:rPr>
              <a:t> </a:t>
            </a:r>
            <a:r>
              <a:rPr lang="en-US" altLang="ru-RU" dirty="0" err="1">
                <a:solidFill>
                  <a:schemeClr val="tx1">
                    <a:lumMod val="75000"/>
                    <a:lumOff val="25000"/>
                  </a:schemeClr>
                </a:solidFill>
              </a:rPr>
              <a:t>маңызды</a:t>
            </a:r>
            <a:r>
              <a:rPr lang="en-US" altLang="ru-RU" dirty="0">
                <a:solidFill>
                  <a:schemeClr val="tx1">
                    <a:lumMod val="75000"/>
                    <a:lumOff val="25000"/>
                  </a:schemeClr>
                </a:solidFill>
              </a:rPr>
              <a:t> </a:t>
            </a:r>
            <a:r>
              <a:rPr lang="en-US" altLang="ru-RU" dirty="0" err="1">
                <a:solidFill>
                  <a:schemeClr val="tx1">
                    <a:lumMod val="75000"/>
                    <a:lumOff val="25000"/>
                  </a:schemeClr>
                </a:solidFill>
              </a:rPr>
              <a:t>бағыттарының</a:t>
            </a:r>
            <a:r>
              <a:rPr lang="en-US" altLang="ru-RU" dirty="0">
                <a:solidFill>
                  <a:schemeClr val="tx1">
                    <a:lumMod val="75000"/>
                    <a:lumOff val="25000"/>
                  </a:schemeClr>
                </a:solidFill>
              </a:rPr>
              <a:t> </a:t>
            </a:r>
            <a:r>
              <a:rPr lang="en-US" altLang="ru-RU" dirty="0" err="1">
                <a:solidFill>
                  <a:schemeClr val="tx1">
                    <a:lumMod val="75000"/>
                    <a:lumOff val="25000"/>
                  </a:schemeClr>
                </a:solidFill>
              </a:rPr>
              <a:t>бірі-жасанды</a:t>
            </a:r>
            <a:r>
              <a:rPr lang="en-US" altLang="ru-RU" dirty="0">
                <a:solidFill>
                  <a:schemeClr val="tx1">
                    <a:lumMod val="75000"/>
                    <a:lumOff val="25000"/>
                  </a:schemeClr>
                </a:solidFill>
              </a:rPr>
              <a:t> </a:t>
            </a:r>
            <a:r>
              <a:rPr lang="en-US" altLang="ru-RU" dirty="0" err="1">
                <a:solidFill>
                  <a:schemeClr val="tx1">
                    <a:lumMod val="75000"/>
                    <a:lumOff val="25000"/>
                  </a:schemeClr>
                </a:solidFill>
              </a:rPr>
              <a:t>органдар</a:t>
            </a:r>
            <a:r>
              <a:rPr lang="en-US" altLang="ru-RU" dirty="0">
                <a:solidFill>
                  <a:schemeClr val="tx1">
                    <a:lumMod val="75000"/>
                    <a:lumOff val="25000"/>
                  </a:schemeClr>
                </a:solidFill>
              </a:rPr>
              <a:t> </a:t>
            </a:r>
            <a:r>
              <a:rPr lang="en-US" altLang="ru-RU" dirty="0" err="1">
                <a:solidFill>
                  <a:schemeClr val="tx1">
                    <a:lumMod val="75000"/>
                    <a:lumOff val="25000"/>
                  </a:schemeClr>
                </a:solidFill>
              </a:rPr>
              <a:t>құру</a:t>
            </a:r>
            <a:r>
              <a:rPr lang="en-US" altLang="ru-RU" dirty="0">
                <a:solidFill>
                  <a:schemeClr val="tx1">
                    <a:lumMod val="75000"/>
                    <a:lumOff val="25000"/>
                  </a:schemeClr>
                </a:solidFill>
              </a:rPr>
              <a:t>. </a:t>
            </a:r>
            <a:r>
              <a:rPr lang="en-US" altLang="ru-RU" dirty="0" err="1">
                <a:solidFill>
                  <a:schemeClr val="tx1">
                    <a:lumMod val="75000"/>
                    <a:lumOff val="25000"/>
                  </a:schemeClr>
                </a:solidFill>
              </a:rPr>
              <a:t>Жасанды</a:t>
            </a:r>
            <a:r>
              <a:rPr lang="en-US" altLang="ru-RU" dirty="0">
                <a:solidFill>
                  <a:schemeClr val="tx1">
                    <a:lumMod val="75000"/>
                    <a:lumOff val="25000"/>
                  </a:schemeClr>
                </a:solidFill>
              </a:rPr>
              <a:t> </a:t>
            </a:r>
            <a:r>
              <a:rPr lang="en-US" altLang="ru-RU" dirty="0" err="1">
                <a:solidFill>
                  <a:schemeClr val="tx1">
                    <a:lumMod val="75000"/>
                    <a:lumOff val="25000"/>
                  </a:schemeClr>
                </a:solidFill>
              </a:rPr>
              <a:t>органдар</a:t>
            </a:r>
            <a:r>
              <a:rPr lang="en-US" altLang="ru-RU" dirty="0">
                <a:solidFill>
                  <a:schemeClr val="tx1">
                    <a:lumMod val="75000"/>
                    <a:lumOff val="25000"/>
                  </a:schemeClr>
                </a:solidFill>
              </a:rPr>
              <a:t> - </a:t>
            </a:r>
            <a:r>
              <a:rPr lang="en-US" altLang="ru-RU" dirty="0" err="1">
                <a:solidFill>
                  <a:schemeClr val="tx1">
                    <a:lumMod val="75000"/>
                    <a:lumOff val="25000"/>
                  </a:schemeClr>
                </a:solidFill>
              </a:rPr>
              <a:t>бұл</a:t>
            </a:r>
            <a:r>
              <a:rPr lang="en-US" altLang="ru-RU" dirty="0">
                <a:solidFill>
                  <a:schemeClr val="tx1">
                    <a:lumMod val="75000"/>
                    <a:lumOff val="25000"/>
                  </a:schemeClr>
                </a:solidFill>
              </a:rPr>
              <a:t> </a:t>
            </a:r>
            <a:r>
              <a:rPr lang="en-US" altLang="ru-RU" dirty="0" err="1">
                <a:solidFill>
                  <a:schemeClr val="tx1">
                    <a:lumMod val="75000"/>
                    <a:lumOff val="25000"/>
                  </a:schemeClr>
                </a:solidFill>
              </a:rPr>
              <a:t>адам</a:t>
            </a:r>
            <a:r>
              <a:rPr lang="en-US" altLang="ru-RU" dirty="0">
                <a:solidFill>
                  <a:schemeClr val="tx1">
                    <a:lumMod val="75000"/>
                    <a:lumOff val="25000"/>
                  </a:schemeClr>
                </a:solidFill>
              </a:rPr>
              <a:t> </a:t>
            </a:r>
            <a:r>
              <a:rPr lang="en-US" altLang="ru-RU" dirty="0" err="1">
                <a:solidFill>
                  <a:schemeClr val="tx1">
                    <a:lumMod val="75000"/>
                    <a:lumOff val="25000"/>
                  </a:schemeClr>
                </a:solidFill>
              </a:rPr>
              <a:t>жасаған</a:t>
            </a:r>
            <a:r>
              <a:rPr lang="en-US" altLang="ru-RU" dirty="0">
                <a:solidFill>
                  <a:schemeClr val="tx1">
                    <a:lumMod val="75000"/>
                    <a:lumOff val="25000"/>
                  </a:schemeClr>
                </a:solidFill>
              </a:rPr>
              <a:t> </a:t>
            </a:r>
            <a:r>
              <a:rPr lang="en-US" altLang="ru-RU" dirty="0" err="1">
                <a:solidFill>
                  <a:schemeClr val="tx1">
                    <a:lumMod val="75000"/>
                    <a:lumOff val="25000"/>
                  </a:schemeClr>
                </a:solidFill>
              </a:rPr>
              <a:t>органдар</a:t>
            </a:r>
            <a:r>
              <a:rPr lang="en-US" altLang="ru-RU" dirty="0">
                <a:solidFill>
                  <a:schemeClr val="tx1">
                    <a:lumMod val="75000"/>
                    <a:lumOff val="25000"/>
                  </a:schemeClr>
                </a:solidFill>
              </a:rPr>
              <a:t> - </a:t>
            </a:r>
            <a:r>
              <a:rPr lang="en-US" altLang="ru-RU" dirty="0" err="1">
                <a:solidFill>
                  <a:schemeClr val="tx1">
                    <a:lumMod val="75000"/>
                    <a:lumOff val="25000"/>
                  </a:schemeClr>
                </a:solidFill>
              </a:rPr>
              <a:t>имплантаттар</a:t>
            </a:r>
            <a:r>
              <a:rPr lang="en-US" altLang="ru-RU" dirty="0">
                <a:solidFill>
                  <a:schemeClr val="tx1">
                    <a:lumMod val="75000"/>
                    <a:lumOff val="25000"/>
                  </a:schemeClr>
                </a:solidFill>
              </a:rPr>
              <a:t>, </a:t>
            </a:r>
            <a:r>
              <a:rPr lang="en-US" altLang="ru-RU" dirty="0" err="1">
                <a:solidFill>
                  <a:schemeClr val="tx1">
                    <a:lumMod val="75000"/>
                    <a:lumOff val="25000"/>
                  </a:schemeClr>
                </a:solidFill>
              </a:rPr>
              <a:t>олар</a:t>
            </a:r>
            <a:r>
              <a:rPr lang="en-US" altLang="ru-RU" dirty="0">
                <a:solidFill>
                  <a:schemeClr val="tx1">
                    <a:lumMod val="75000"/>
                    <a:lumOff val="25000"/>
                  </a:schemeClr>
                </a:solidFill>
              </a:rPr>
              <a:t> </a:t>
            </a:r>
            <a:r>
              <a:rPr lang="en-US" altLang="ru-RU" dirty="0" err="1">
                <a:solidFill>
                  <a:schemeClr val="tx1">
                    <a:lumMod val="75000"/>
                    <a:lumOff val="25000"/>
                  </a:schemeClr>
                </a:solidFill>
              </a:rPr>
              <a:t>дене</a:t>
            </a:r>
            <a:r>
              <a:rPr lang="en-US" altLang="ru-RU" dirty="0">
                <a:solidFill>
                  <a:schemeClr val="tx1">
                    <a:lumMod val="75000"/>
                    <a:lumOff val="25000"/>
                  </a:schemeClr>
                </a:solidFill>
              </a:rPr>
              <a:t> </a:t>
            </a:r>
            <a:r>
              <a:rPr lang="en-US" altLang="ru-RU" dirty="0" err="1">
                <a:solidFill>
                  <a:schemeClr val="tx1">
                    <a:lumMod val="75000"/>
                    <a:lumOff val="25000"/>
                  </a:schemeClr>
                </a:solidFill>
              </a:rPr>
              <a:t>мүшелерін</a:t>
            </a:r>
            <a:r>
              <a:rPr lang="en-US" altLang="ru-RU" dirty="0">
                <a:solidFill>
                  <a:schemeClr val="tx1">
                    <a:lumMod val="75000"/>
                    <a:lumOff val="25000"/>
                  </a:schemeClr>
                </a:solidFill>
              </a:rPr>
              <a:t> </a:t>
            </a:r>
            <a:r>
              <a:rPr lang="en-US" altLang="ru-RU" dirty="0" err="1">
                <a:solidFill>
                  <a:schemeClr val="tx1">
                    <a:lumMod val="75000"/>
                    <a:lumOff val="25000"/>
                  </a:schemeClr>
                </a:solidFill>
              </a:rPr>
              <a:t>ауыстыра</a:t>
            </a:r>
            <a:r>
              <a:rPr lang="en-US" altLang="ru-RU" dirty="0">
                <a:solidFill>
                  <a:schemeClr val="tx1">
                    <a:lumMod val="75000"/>
                    <a:lumOff val="25000"/>
                  </a:schemeClr>
                </a:solidFill>
              </a:rPr>
              <a:t> </a:t>
            </a:r>
            <a:r>
              <a:rPr lang="en-US" altLang="ru-RU" dirty="0" err="1">
                <a:solidFill>
                  <a:schemeClr val="tx1">
                    <a:lumMod val="75000"/>
                    <a:lumOff val="25000"/>
                  </a:schemeClr>
                </a:solidFill>
              </a:rPr>
              <a:t>алады</a:t>
            </a:r>
            <a:r>
              <a:rPr lang="en-US" altLang="ru-RU" dirty="0">
                <a:solidFill>
                  <a:schemeClr val="tx1">
                    <a:lumMod val="75000"/>
                    <a:lumOff val="25000"/>
                  </a:schemeClr>
                </a:solidFill>
              </a:rPr>
              <a:t>.</a:t>
            </a:r>
          </a:p>
          <a:p>
            <a:pPr eaLnBrk="1" hangingPunct="1">
              <a:lnSpc>
                <a:spcPct val="90000"/>
              </a:lnSpc>
              <a:spcAft>
                <a:spcPts val="0"/>
              </a:spcAft>
              <a:buFont typeface="Wingdings 3" charset="2"/>
              <a:buChar char=""/>
            </a:pPr>
            <a:endParaRPr lang="en-US" altLang="ru-RU" dirty="0">
              <a:solidFill>
                <a:schemeClr val="tx1">
                  <a:lumMod val="75000"/>
                  <a:lumOff val="25000"/>
                </a:schemeClr>
              </a:solidFill>
            </a:endParaRPr>
          </a:p>
        </p:txBody>
      </p:sp>
      <p:pic>
        <p:nvPicPr>
          <p:cNvPr id="2" name="Рисунок 2" descr="Изображение выглядит как человек, стоит, внешний, мужчина&#10;&#10;Автоматически созданное описание">
            <a:extLst>
              <a:ext uri="{FF2B5EF4-FFF2-40B4-BE49-F238E27FC236}">
                <a16:creationId xmlns:a16="http://schemas.microsoft.com/office/drawing/2014/main" id="{A4EB681F-05FA-4439-9948-46A97BD2FB69}"/>
              </a:ext>
            </a:extLst>
          </p:cNvPr>
          <p:cNvPicPr>
            <a:picLocks noChangeAspect="1"/>
          </p:cNvPicPr>
          <p:nvPr/>
        </p:nvPicPr>
        <p:blipFill rotWithShape="1">
          <a:blip r:embed="rId2"/>
          <a:srcRect l="8470" r="6021" b="2"/>
          <a:stretch/>
        </p:blipFill>
        <p:spPr>
          <a:xfrm>
            <a:off x="508000" y="1857407"/>
            <a:ext cx="4067572" cy="4184286"/>
          </a:xfrm>
          <a:prstGeom prst="rect">
            <a:avLst/>
          </a:prstGeom>
        </p:spPr>
      </p:pic>
      <p:sp>
        <p:nvSpPr>
          <p:cNvPr id="6148" name="Rectangle 7">
            <a:extLst>
              <a:ext uri="{FF2B5EF4-FFF2-40B4-BE49-F238E27FC236}">
                <a16:creationId xmlns:a16="http://schemas.microsoft.com/office/drawing/2014/main" id="{DF70A6F5-6646-4F19-B195-34DEAB965B5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Times New Roman" panose="02020603050405020304" pitchFamily="18" charset="0"/>
            </a:endParaRPr>
          </a:p>
        </p:txBody>
      </p:sp>
      <p:sp>
        <p:nvSpPr>
          <p:cNvPr id="6149" name="Rectangle 8">
            <a:extLst>
              <a:ext uri="{FF2B5EF4-FFF2-40B4-BE49-F238E27FC236}">
                <a16:creationId xmlns:a16="http://schemas.microsoft.com/office/drawing/2014/main" id="{97A0A6C4-1CD2-4563-A790-D8A93E79653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Times New Roman" panose="02020603050405020304" pitchFamily="18" charset="0"/>
            </a:endParaRPr>
          </a:p>
        </p:txBody>
      </p:sp>
      <p:sp>
        <p:nvSpPr>
          <p:cNvPr id="6150" name="Rectangle 9">
            <a:extLst>
              <a:ext uri="{FF2B5EF4-FFF2-40B4-BE49-F238E27FC236}">
                <a16:creationId xmlns:a16="http://schemas.microsoft.com/office/drawing/2014/main" id="{084D3C09-D6F5-4C06-81E2-6DEFF46AD20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Times New Roman" panose="02020603050405020304" pitchFamily="18" charset="0"/>
            </a:endParaRPr>
          </a:p>
        </p:txBody>
      </p:sp>
      <p:sp>
        <p:nvSpPr>
          <p:cNvPr id="6151" name="Rectangle 10">
            <a:extLst>
              <a:ext uri="{FF2B5EF4-FFF2-40B4-BE49-F238E27FC236}">
                <a16:creationId xmlns:a16="http://schemas.microsoft.com/office/drawing/2014/main" id="{FF16DA80-B8E4-4E37-BD0E-4438D763F48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Times New Roman" panose="02020603050405020304" pitchFamily="18" charset="0"/>
            </a:endParaRPr>
          </a:p>
        </p:txBody>
      </p:sp>
      <p:sp>
        <p:nvSpPr>
          <p:cNvPr id="6152" name="Rectangle 11">
            <a:extLst>
              <a:ext uri="{FF2B5EF4-FFF2-40B4-BE49-F238E27FC236}">
                <a16:creationId xmlns:a16="http://schemas.microsoft.com/office/drawing/2014/main" id="{B8FD33DF-3E79-49FD-8679-15FD6B562A0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Times New Roman" panose="02020603050405020304" pitchFamily="18" charset="0"/>
            </a:endParaRPr>
          </a:p>
        </p:txBody>
      </p:sp>
      <p:sp>
        <p:nvSpPr>
          <p:cNvPr id="6153" name="Rectangle 12">
            <a:extLst>
              <a:ext uri="{FF2B5EF4-FFF2-40B4-BE49-F238E27FC236}">
                <a16:creationId xmlns:a16="http://schemas.microsoft.com/office/drawing/2014/main" id="{B8744CD4-5643-4933-99DD-8C73A8CCD4E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Times New Roman" panose="02020603050405020304" pitchFamily="18" charset="0"/>
            </a:endParaRPr>
          </a:p>
        </p:txBody>
      </p:sp>
      <p:sp>
        <p:nvSpPr>
          <p:cNvPr id="6154" name="Rectangle 13">
            <a:extLst>
              <a:ext uri="{FF2B5EF4-FFF2-40B4-BE49-F238E27FC236}">
                <a16:creationId xmlns:a16="http://schemas.microsoft.com/office/drawing/2014/main" id="{3C9EB462-20E1-4AC2-9DEA-153E22915E2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Times New Roman" panose="02020603050405020304"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2">
            <a:extLst>
              <a:ext uri="{FF2B5EF4-FFF2-40B4-BE49-F238E27FC236}">
                <a16:creationId xmlns:a16="http://schemas.microsoft.com/office/drawing/2014/main" id="{72684219-DF57-4375-9DD8-A64316CB85D3}"/>
              </a:ext>
            </a:extLst>
          </p:cNvPr>
          <p:cNvPicPr>
            <a:picLocks noChangeAspect="1"/>
          </p:cNvPicPr>
          <p:nvPr/>
        </p:nvPicPr>
        <p:blipFill>
          <a:blip r:embed="rId2"/>
          <a:stretch>
            <a:fillRect/>
          </a:stretch>
        </p:blipFill>
        <p:spPr>
          <a:xfrm>
            <a:off x="844731" y="1646504"/>
            <a:ext cx="7455945" cy="4193969"/>
          </a:xfrm>
          <a:prstGeom prst="rect">
            <a:avLst/>
          </a:prstGeom>
        </p:spPr>
      </p:pic>
      <p:sp>
        <p:nvSpPr>
          <p:cNvPr id="154627" name="Rectangle 3">
            <a:extLst>
              <a:ext uri="{FF2B5EF4-FFF2-40B4-BE49-F238E27FC236}">
                <a16:creationId xmlns:a16="http://schemas.microsoft.com/office/drawing/2014/main" id="{D374E8B1-CF54-4DDF-9D89-0DC97ACFC40B}"/>
              </a:ext>
            </a:extLst>
          </p:cNvPr>
          <p:cNvSpPr>
            <a:spLocks noGrp="1" noChangeArrowheads="1"/>
          </p:cNvSpPr>
          <p:nvPr>
            <p:ph idx="4294967295"/>
          </p:nvPr>
        </p:nvSpPr>
        <p:spPr>
          <a:xfrm>
            <a:off x="0" y="152400"/>
            <a:ext cx="8229600" cy="5943600"/>
          </a:xfrm>
        </p:spPr>
        <p:txBody>
          <a:bodyPr rtlCol="0">
            <a:normAutofit/>
          </a:bodyPr>
          <a:lstStyle/>
          <a:p>
            <a:pPr eaLnBrk="1" fontAlgn="auto" hangingPunct="1">
              <a:lnSpc>
                <a:spcPct val="70000"/>
              </a:lnSpc>
              <a:spcAft>
                <a:spcPts val="0"/>
              </a:spcAft>
              <a:buFontTx/>
              <a:buNone/>
              <a:defRPr/>
            </a:pPr>
            <a:r>
              <a:rPr lang="kk-KZ" sz="2400"/>
              <a:t>Көз клапандарын өндіруге арналған материал - бұл байланысқан силикондар, метил метакрилат, полиамидтер. Жекелеген полимерлер айтарлықтай зақымданған жағдайда, бұрышты артропластика үшін, сондай-ақ вегетативті алмастыру үшін қолданылады. Соңғысы - гельдік жүйелер.</a:t>
            </a:r>
            <a:endParaRPr lang="ru-RU" sz="2400" i="1">
              <a:solidFill>
                <a:schemeClr val="tx1">
                  <a:lumMod val="75000"/>
                  <a:lumOff val="25000"/>
                </a:schemeClr>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Рисунок 2">
            <a:extLst>
              <a:ext uri="{FF2B5EF4-FFF2-40B4-BE49-F238E27FC236}">
                <a16:creationId xmlns:a16="http://schemas.microsoft.com/office/drawing/2014/main" id="{13A193B9-C259-4AA5-845E-F1A1808F1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609" t="38483" r="26122" b="25885"/>
          <a:stretch>
            <a:fillRect/>
          </a:stretch>
        </p:blipFill>
        <p:spPr bwMode="auto">
          <a:xfrm>
            <a:off x="611188" y="115888"/>
            <a:ext cx="80645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A868C5-0C8B-4D2D-85DA-84A9DE1F07C4}"/>
              </a:ext>
            </a:extLst>
          </p:cNvPr>
          <p:cNvSpPr>
            <a:spLocks noGrp="1"/>
          </p:cNvSpPr>
          <p:nvPr>
            <p:ph type="title"/>
          </p:nvPr>
        </p:nvSpPr>
        <p:spPr>
          <a:xfrm>
            <a:off x="508000" y="609600"/>
            <a:ext cx="6447501" cy="1320800"/>
          </a:xfrm>
        </p:spPr>
        <p:txBody>
          <a:bodyPr vert="horz" lIns="91440" tIns="45720" rIns="91440" bIns="45720" rtlCol="0" anchor="t">
            <a:normAutofit fontScale="90000"/>
          </a:bodyPr>
          <a:lstStyle/>
          <a:p>
            <a:pPr eaLnBrk="1" hangingPunct="1"/>
            <a:r>
              <a:rPr lang="en-US" dirty="0" err="1">
                <a:solidFill>
                  <a:schemeClr val="bg1"/>
                </a:solidFill>
              </a:rPr>
              <a:t>Есту</a:t>
            </a:r>
            <a:r>
              <a:rPr lang="en-US" dirty="0">
                <a:solidFill>
                  <a:schemeClr val="bg1"/>
                </a:solidFill>
              </a:rPr>
              <a:t> </a:t>
            </a:r>
            <a:r>
              <a:rPr lang="en-US" dirty="0" err="1">
                <a:solidFill>
                  <a:schemeClr val="bg1"/>
                </a:solidFill>
              </a:rPr>
              <a:t>мүшесін</a:t>
            </a:r>
            <a:r>
              <a:rPr lang="en-US" dirty="0">
                <a:solidFill>
                  <a:schemeClr val="bg1"/>
                </a:solidFill>
              </a:rPr>
              <a:t> </a:t>
            </a:r>
            <a:r>
              <a:rPr lang="en-US" dirty="0" err="1">
                <a:solidFill>
                  <a:schemeClr val="bg1"/>
                </a:solidFill>
              </a:rPr>
              <a:t>қалпына</a:t>
            </a:r>
            <a:r>
              <a:rPr lang="en-US" dirty="0">
                <a:solidFill>
                  <a:schemeClr val="bg1"/>
                </a:solidFill>
              </a:rPr>
              <a:t> </a:t>
            </a:r>
            <a:r>
              <a:rPr lang="en-US" dirty="0" err="1">
                <a:solidFill>
                  <a:schemeClr val="bg1"/>
                </a:solidFill>
              </a:rPr>
              <a:t>келтіру</a:t>
            </a:r>
            <a:endParaRPr lang="en-US" dirty="0">
              <a:solidFill>
                <a:schemeClr val="bg1"/>
              </a:solidFill>
            </a:endParaRPr>
          </a:p>
        </p:txBody>
      </p:sp>
      <p:sp>
        <p:nvSpPr>
          <p:cNvPr id="3" name="Объект 2">
            <a:extLst>
              <a:ext uri="{FF2B5EF4-FFF2-40B4-BE49-F238E27FC236}">
                <a16:creationId xmlns:a16="http://schemas.microsoft.com/office/drawing/2014/main" id="{440E861D-E9F5-407C-8CB6-C3E4FE930668}"/>
              </a:ext>
            </a:extLst>
          </p:cNvPr>
          <p:cNvSpPr>
            <a:spLocks noGrp="1"/>
          </p:cNvSpPr>
          <p:nvPr>
            <p:ph sz="half" idx="1"/>
          </p:nvPr>
        </p:nvSpPr>
        <p:spPr>
          <a:xfrm>
            <a:off x="508000" y="2160589"/>
            <a:ext cx="8193548" cy="4087811"/>
          </a:xfrm>
        </p:spPr>
        <p:txBody>
          <a:bodyPr vert="horz" lIns="91440" tIns="45720" rIns="91440" bIns="45720" rtlCol="0">
            <a:normAutofit/>
          </a:bodyPr>
          <a:lstStyle/>
          <a:p>
            <a:pPr eaLnBrk="1" hangingPunct="1">
              <a:lnSpc>
                <a:spcPct val="90000"/>
              </a:lnSpc>
              <a:spcAft>
                <a:spcPts val="0"/>
              </a:spcAft>
              <a:buFont typeface="Wingdings 3" charset="2"/>
              <a:buChar char=""/>
            </a:pPr>
            <a:r>
              <a:rPr lang="en-US" sz="2000" dirty="0" err="1">
                <a:solidFill>
                  <a:schemeClr val="bg1"/>
                </a:solidFill>
              </a:rPr>
              <a:t>Саңырау</a:t>
            </a:r>
            <a:r>
              <a:rPr lang="en-US" sz="2000" dirty="0">
                <a:solidFill>
                  <a:schemeClr val="bg1"/>
                </a:solidFill>
              </a:rPr>
              <a:t> </a:t>
            </a:r>
            <a:r>
              <a:rPr lang="en-US" sz="2000" dirty="0" err="1">
                <a:solidFill>
                  <a:schemeClr val="bg1"/>
                </a:solidFill>
              </a:rPr>
              <a:t>әртүрлі</a:t>
            </a:r>
            <a:r>
              <a:rPr lang="en-US" sz="2000" dirty="0">
                <a:solidFill>
                  <a:schemeClr val="bg1"/>
                </a:solidFill>
              </a:rPr>
              <a:t> </a:t>
            </a:r>
            <a:r>
              <a:rPr lang="en-US" sz="2000" dirty="0" err="1">
                <a:solidFill>
                  <a:schemeClr val="bg1"/>
                </a:solidFill>
              </a:rPr>
              <a:t>себептерге</a:t>
            </a:r>
            <a:r>
              <a:rPr lang="en-US" sz="2000" dirty="0">
                <a:solidFill>
                  <a:schemeClr val="bg1"/>
                </a:solidFill>
              </a:rPr>
              <a:t> </a:t>
            </a:r>
            <a:r>
              <a:rPr lang="en-US" sz="2000" dirty="0" err="1">
                <a:solidFill>
                  <a:schemeClr val="bg1"/>
                </a:solidFill>
              </a:rPr>
              <a:t>байланысты</a:t>
            </a:r>
            <a:r>
              <a:rPr lang="en-US" sz="2000" dirty="0">
                <a:solidFill>
                  <a:schemeClr val="bg1"/>
                </a:solidFill>
              </a:rPr>
              <a:t> </a:t>
            </a:r>
            <a:r>
              <a:rPr lang="en-US" sz="2000" dirty="0" err="1">
                <a:solidFill>
                  <a:schemeClr val="bg1"/>
                </a:solidFill>
              </a:rPr>
              <a:t>болуы</a:t>
            </a:r>
            <a:r>
              <a:rPr lang="en-US" sz="2000" dirty="0">
                <a:solidFill>
                  <a:schemeClr val="bg1"/>
                </a:solidFill>
              </a:rPr>
              <a:t> </a:t>
            </a:r>
            <a:r>
              <a:rPr lang="en-US" sz="2000" dirty="0" err="1">
                <a:solidFill>
                  <a:schemeClr val="bg1"/>
                </a:solidFill>
              </a:rPr>
              <a:t>мүмкін</a:t>
            </a:r>
            <a:r>
              <a:rPr lang="en-US" sz="2000" dirty="0">
                <a:solidFill>
                  <a:schemeClr val="bg1"/>
                </a:solidFill>
              </a:rPr>
              <a:t> (</a:t>
            </a:r>
            <a:r>
              <a:rPr lang="en-US" sz="2000" dirty="0" err="1">
                <a:solidFill>
                  <a:schemeClr val="bg1"/>
                </a:solidFill>
              </a:rPr>
              <a:t>туа</a:t>
            </a:r>
            <a:r>
              <a:rPr lang="en-US" sz="2000" dirty="0">
                <a:solidFill>
                  <a:schemeClr val="bg1"/>
                </a:solidFill>
              </a:rPr>
              <a:t> </a:t>
            </a:r>
            <a:r>
              <a:rPr lang="en-US" sz="2000" dirty="0" err="1">
                <a:solidFill>
                  <a:schemeClr val="bg1"/>
                </a:solidFill>
              </a:rPr>
              <a:t>біткен</a:t>
            </a:r>
            <a:r>
              <a:rPr lang="en-US" sz="2000" dirty="0">
                <a:solidFill>
                  <a:schemeClr val="bg1"/>
                </a:solidFill>
              </a:rPr>
              <a:t> </a:t>
            </a:r>
            <a:r>
              <a:rPr lang="en-US" sz="2000" dirty="0" err="1">
                <a:solidFill>
                  <a:schemeClr val="bg1"/>
                </a:solidFill>
              </a:rPr>
              <a:t>ақаулар</a:t>
            </a:r>
            <a:r>
              <a:rPr lang="en-US" sz="2000" dirty="0">
                <a:solidFill>
                  <a:schemeClr val="bg1"/>
                </a:solidFill>
              </a:rPr>
              <a:t>, </a:t>
            </a:r>
            <a:r>
              <a:rPr lang="en-US" sz="2000" dirty="0" err="1">
                <a:solidFill>
                  <a:schemeClr val="bg1"/>
                </a:solidFill>
              </a:rPr>
              <a:t>қартаю</a:t>
            </a:r>
            <a:r>
              <a:rPr lang="en-US" sz="2000" dirty="0">
                <a:solidFill>
                  <a:schemeClr val="bg1"/>
                </a:solidFill>
              </a:rPr>
              <a:t>, </a:t>
            </a:r>
            <a:r>
              <a:rPr lang="en-US" sz="2000" dirty="0" err="1">
                <a:solidFill>
                  <a:schemeClr val="bg1"/>
                </a:solidFill>
              </a:rPr>
              <a:t>жарақат</a:t>
            </a:r>
            <a:r>
              <a:rPr lang="en-US" sz="2000" dirty="0">
                <a:solidFill>
                  <a:schemeClr val="bg1"/>
                </a:solidFill>
              </a:rPr>
              <a:t>, </a:t>
            </a:r>
            <a:r>
              <a:rPr lang="en-US" sz="2000" dirty="0" err="1">
                <a:solidFill>
                  <a:schemeClr val="bg1"/>
                </a:solidFill>
              </a:rPr>
              <a:t>жұқпалы</a:t>
            </a:r>
            <a:r>
              <a:rPr lang="en-US" sz="2000" dirty="0">
                <a:solidFill>
                  <a:schemeClr val="bg1"/>
                </a:solidFill>
              </a:rPr>
              <a:t> </a:t>
            </a:r>
            <a:r>
              <a:rPr lang="en-US" sz="2000" dirty="0" err="1">
                <a:solidFill>
                  <a:schemeClr val="bg1"/>
                </a:solidFill>
              </a:rPr>
              <a:t>аурулар</a:t>
            </a:r>
            <a:r>
              <a:rPr lang="en-US" sz="2000" dirty="0">
                <a:solidFill>
                  <a:schemeClr val="bg1"/>
                </a:solidFill>
              </a:rPr>
              <a:t>). </a:t>
            </a:r>
            <a:r>
              <a:rPr lang="en-US" sz="2000" dirty="0" err="1">
                <a:solidFill>
                  <a:schemeClr val="bg1"/>
                </a:solidFill>
              </a:rPr>
              <a:t>Саңырау</a:t>
            </a:r>
            <a:r>
              <a:rPr lang="en-US" sz="2000" dirty="0">
                <a:solidFill>
                  <a:schemeClr val="bg1"/>
                </a:solidFill>
              </a:rPr>
              <a:t> </a:t>
            </a:r>
            <a:r>
              <a:rPr lang="en-US" sz="2000" dirty="0" err="1">
                <a:solidFill>
                  <a:schemeClr val="bg1"/>
                </a:solidFill>
              </a:rPr>
              <a:t>құлақтың</a:t>
            </a:r>
            <a:r>
              <a:rPr lang="en-US" sz="2000" dirty="0">
                <a:solidFill>
                  <a:schemeClr val="bg1"/>
                </a:solidFill>
              </a:rPr>
              <a:t> </a:t>
            </a:r>
            <a:r>
              <a:rPr lang="en-US" sz="2000" dirty="0" err="1">
                <a:solidFill>
                  <a:schemeClr val="bg1"/>
                </a:solidFill>
              </a:rPr>
              <a:t>төрт</a:t>
            </a:r>
            <a:r>
              <a:rPr lang="en-US" sz="2000" dirty="0">
                <a:solidFill>
                  <a:schemeClr val="bg1"/>
                </a:solidFill>
              </a:rPr>
              <a:t> </a:t>
            </a:r>
            <a:r>
              <a:rPr lang="en-US" sz="2000" dirty="0" err="1">
                <a:solidFill>
                  <a:schemeClr val="bg1"/>
                </a:solidFill>
              </a:rPr>
              <a:t>бөлігінің</a:t>
            </a:r>
            <a:r>
              <a:rPr lang="en-US" sz="2000" dirty="0">
                <a:solidFill>
                  <a:schemeClr val="bg1"/>
                </a:solidFill>
              </a:rPr>
              <a:t> </a:t>
            </a:r>
            <a:r>
              <a:rPr lang="en-US" sz="2000" dirty="0" err="1">
                <a:solidFill>
                  <a:schemeClr val="bg1"/>
                </a:solidFill>
              </a:rPr>
              <a:t>кез-келген</a:t>
            </a:r>
            <a:r>
              <a:rPr lang="en-US" sz="2000" dirty="0">
                <a:solidFill>
                  <a:schemeClr val="bg1"/>
                </a:solidFill>
              </a:rPr>
              <a:t> </a:t>
            </a:r>
            <a:r>
              <a:rPr lang="en-US" sz="2000" dirty="0" err="1">
                <a:solidFill>
                  <a:schemeClr val="bg1"/>
                </a:solidFill>
              </a:rPr>
              <a:t>ақауларымен</a:t>
            </a:r>
            <a:r>
              <a:rPr lang="en-US" sz="2000" dirty="0">
                <a:solidFill>
                  <a:schemeClr val="bg1"/>
                </a:solidFill>
              </a:rPr>
              <a:t> </a:t>
            </a:r>
            <a:r>
              <a:rPr lang="en-US" sz="2000" dirty="0" err="1">
                <a:solidFill>
                  <a:schemeClr val="bg1"/>
                </a:solidFill>
              </a:rPr>
              <a:t>байланысты</a:t>
            </a:r>
            <a:r>
              <a:rPr lang="en-US" sz="2000" dirty="0">
                <a:solidFill>
                  <a:schemeClr val="bg1"/>
                </a:solidFill>
              </a:rPr>
              <a:t> </a:t>
            </a:r>
            <a:r>
              <a:rPr lang="en-US" sz="2000" dirty="0" err="1">
                <a:solidFill>
                  <a:schemeClr val="bg1"/>
                </a:solidFill>
              </a:rPr>
              <a:t>болуы</a:t>
            </a:r>
            <a:r>
              <a:rPr lang="en-US" sz="2000" dirty="0">
                <a:solidFill>
                  <a:schemeClr val="bg1"/>
                </a:solidFill>
              </a:rPr>
              <a:t> </a:t>
            </a:r>
            <a:r>
              <a:rPr lang="en-US" sz="2000" dirty="0" err="1">
                <a:solidFill>
                  <a:schemeClr val="bg1"/>
                </a:solidFill>
              </a:rPr>
              <a:t>мүмкін</a:t>
            </a:r>
            <a:r>
              <a:rPr lang="en-US" sz="2000" dirty="0">
                <a:solidFill>
                  <a:schemeClr val="bg1"/>
                </a:solidFill>
              </a:rPr>
              <a:t> </a:t>
            </a:r>
            <a:r>
              <a:rPr lang="en-US" sz="2000" dirty="0" err="1">
                <a:solidFill>
                  <a:schemeClr val="bg1"/>
                </a:solidFill>
              </a:rPr>
              <a:t>және</a:t>
            </a:r>
            <a:r>
              <a:rPr lang="en-US" sz="2000" dirty="0">
                <a:solidFill>
                  <a:schemeClr val="bg1"/>
                </a:solidFill>
              </a:rPr>
              <a:t> </a:t>
            </a:r>
            <a:r>
              <a:rPr lang="en-US" sz="2000" dirty="0" err="1">
                <a:solidFill>
                  <a:schemeClr val="bg1"/>
                </a:solidFill>
              </a:rPr>
              <a:t>оны</a:t>
            </a:r>
            <a:r>
              <a:rPr lang="en-US" sz="2000" dirty="0">
                <a:solidFill>
                  <a:schemeClr val="bg1"/>
                </a:solidFill>
              </a:rPr>
              <a:t> </a:t>
            </a:r>
            <a:r>
              <a:rPr lang="en-US" sz="2000" dirty="0" err="1">
                <a:solidFill>
                  <a:schemeClr val="bg1"/>
                </a:solidFill>
              </a:rPr>
              <a:t>тудырған</a:t>
            </a:r>
            <a:r>
              <a:rPr lang="en-US" sz="2000" dirty="0">
                <a:solidFill>
                  <a:schemeClr val="bg1"/>
                </a:solidFill>
              </a:rPr>
              <a:t> </a:t>
            </a:r>
            <a:r>
              <a:rPr lang="en-US" sz="2000" dirty="0" err="1">
                <a:solidFill>
                  <a:schemeClr val="bg1"/>
                </a:solidFill>
              </a:rPr>
              <a:t>бөлікке</a:t>
            </a:r>
            <a:r>
              <a:rPr lang="en-US" sz="2000" dirty="0">
                <a:solidFill>
                  <a:schemeClr val="bg1"/>
                </a:solidFill>
              </a:rPr>
              <a:t> </a:t>
            </a:r>
            <a:r>
              <a:rPr lang="en-US" sz="2000" dirty="0" err="1">
                <a:solidFill>
                  <a:schemeClr val="bg1"/>
                </a:solidFill>
              </a:rPr>
              <a:t>байланысты</a:t>
            </a:r>
            <a:r>
              <a:rPr lang="en-US" sz="2000" dirty="0">
                <a:solidFill>
                  <a:schemeClr val="bg1"/>
                </a:solidFill>
              </a:rPr>
              <a:t> </a:t>
            </a:r>
            <a:r>
              <a:rPr lang="en-US" sz="2000" dirty="0" err="1">
                <a:solidFill>
                  <a:schemeClr val="bg1"/>
                </a:solidFill>
              </a:rPr>
              <a:t>жіктеледі.Кондуктивті</a:t>
            </a:r>
            <a:r>
              <a:rPr lang="en-US" sz="2000" dirty="0">
                <a:solidFill>
                  <a:schemeClr val="bg1"/>
                </a:solidFill>
              </a:rPr>
              <a:t> </a:t>
            </a:r>
            <a:r>
              <a:rPr lang="en-US" sz="2000" dirty="0" err="1">
                <a:solidFill>
                  <a:schemeClr val="bg1"/>
                </a:solidFill>
              </a:rPr>
              <a:t>саңырау</a:t>
            </a:r>
            <a:r>
              <a:rPr lang="en-US" sz="2000" dirty="0">
                <a:solidFill>
                  <a:schemeClr val="bg1"/>
                </a:solidFill>
              </a:rPr>
              <a:t> </a:t>
            </a:r>
            <a:r>
              <a:rPr lang="en-US" sz="2000" dirty="0" err="1">
                <a:solidFill>
                  <a:schemeClr val="bg1"/>
                </a:solidFill>
              </a:rPr>
              <a:t>сыртқы</a:t>
            </a:r>
            <a:r>
              <a:rPr lang="en-US" sz="2000" dirty="0">
                <a:solidFill>
                  <a:schemeClr val="bg1"/>
                </a:solidFill>
              </a:rPr>
              <a:t> </a:t>
            </a:r>
            <a:r>
              <a:rPr lang="en-US" sz="2000" dirty="0" err="1">
                <a:solidFill>
                  <a:schemeClr val="bg1"/>
                </a:solidFill>
              </a:rPr>
              <a:t>немесе</a:t>
            </a:r>
            <a:r>
              <a:rPr lang="en-US" sz="2000" dirty="0">
                <a:solidFill>
                  <a:schemeClr val="bg1"/>
                </a:solidFill>
              </a:rPr>
              <a:t> </a:t>
            </a:r>
            <a:r>
              <a:rPr lang="en-US" sz="2000" dirty="0" err="1">
                <a:solidFill>
                  <a:schemeClr val="bg1"/>
                </a:solidFill>
              </a:rPr>
              <a:t>ішкі</a:t>
            </a:r>
            <a:r>
              <a:rPr lang="en-US" sz="2000" dirty="0">
                <a:solidFill>
                  <a:schemeClr val="bg1"/>
                </a:solidFill>
              </a:rPr>
              <a:t> </a:t>
            </a:r>
            <a:r>
              <a:rPr lang="en-US" sz="2000" dirty="0" err="1">
                <a:solidFill>
                  <a:schemeClr val="bg1"/>
                </a:solidFill>
              </a:rPr>
              <a:t>құлақтың</a:t>
            </a:r>
            <a:r>
              <a:rPr lang="en-US" sz="2000" dirty="0">
                <a:solidFill>
                  <a:schemeClr val="bg1"/>
                </a:solidFill>
              </a:rPr>
              <a:t> </a:t>
            </a:r>
            <a:r>
              <a:rPr lang="en-US" sz="2000" dirty="0" err="1">
                <a:solidFill>
                  <a:schemeClr val="bg1"/>
                </a:solidFill>
              </a:rPr>
              <a:t>дыбысты</a:t>
            </a:r>
            <a:r>
              <a:rPr lang="en-US" sz="2000" dirty="0">
                <a:solidFill>
                  <a:schemeClr val="bg1"/>
                </a:solidFill>
              </a:rPr>
              <a:t> </a:t>
            </a:r>
            <a:r>
              <a:rPr lang="en-US" sz="2000" dirty="0" err="1">
                <a:solidFill>
                  <a:schemeClr val="bg1"/>
                </a:solidFill>
              </a:rPr>
              <a:t>жібере</a:t>
            </a:r>
            <a:r>
              <a:rPr lang="en-US" sz="2000" dirty="0">
                <a:solidFill>
                  <a:schemeClr val="bg1"/>
                </a:solidFill>
              </a:rPr>
              <a:t> </a:t>
            </a:r>
            <a:r>
              <a:rPr lang="en-US" sz="2000" dirty="0" err="1">
                <a:solidFill>
                  <a:schemeClr val="bg1"/>
                </a:solidFill>
              </a:rPr>
              <a:t>алмайтындығын</a:t>
            </a:r>
            <a:r>
              <a:rPr lang="en-US" sz="2000" dirty="0">
                <a:solidFill>
                  <a:schemeClr val="bg1"/>
                </a:solidFill>
              </a:rPr>
              <a:t> </a:t>
            </a:r>
            <a:r>
              <a:rPr lang="en-US" sz="2000" dirty="0" err="1">
                <a:solidFill>
                  <a:schemeClr val="bg1"/>
                </a:solidFill>
              </a:rPr>
              <a:t>білдіреді</a:t>
            </a:r>
            <a:r>
              <a:rPr lang="en-US" sz="2000" dirty="0">
                <a:solidFill>
                  <a:schemeClr val="bg1"/>
                </a:solidFill>
              </a:rPr>
              <a:t> </a:t>
            </a:r>
            <a:r>
              <a:rPr lang="en-US" sz="2000" dirty="0" err="1">
                <a:solidFill>
                  <a:schemeClr val="bg1"/>
                </a:solidFill>
              </a:rPr>
              <a:t>және</a:t>
            </a:r>
            <a:r>
              <a:rPr lang="en-US" sz="2000" dirty="0">
                <a:solidFill>
                  <a:schemeClr val="bg1"/>
                </a:solidFill>
              </a:rPr>
              <a:t> </a:t>
            </a:r>
            <a:r>
              <a:rPr lang="en-US" sz="2000" dirty="0" err="1">
                <a:solidFill>
                  <a:schemeClr val="bg1"/>
                </a:solidFill>
              </a:rPr>
              <a:t>көбінесе</a:t>
            </a:r>
            <a:r>
              <a:rPr lang="en-US" sz="2000" dirty="0">
                <a:solidFill>
                  <a:schemeClr val="bg1"/>
                </a:solidFill>
              </a:rPr>
              <a:t> </a:t>
            </a:r>
            <a:r>
              <a:rPr lang="en-US" sz="2000" dirty="0" err="1">
                <a:solidFill>
                  <a:schemeClr val="bg1"/>
                </a:solidFill>
              </a:rPr>
              <a:t>сүйектерді</a:t>
            </a:r>
            <a:r>
              <a:rPr lang="en-US" sz="2000" dirty="0">
                <a:solidFill>
                  <a:schemeClr val="bg1"/>
                </a:solidFill>
              </a:rPr>
              <a:t> </a:t>
            </a:r>
            <a:r>
              <a:rPr lang="en-US" sz="2000" dirty="0" err="1">
                <a:solidFill>
                  <a:schemeClr val="bg1"/>
                </a:solidFill>
              </a:rPr>
              <a:t>бекітетін</a:t>
            </a:r>
            <a:r>
              <a:rPr lang="en-US" sz="2000" dirty="0">
                <a:solidFill>
                  <a:schemeClr val="bg1"/>
                </a:solidFill>
              </a:rPr>
              <a:t> </a:t>
            </a:r>
            <a:r>
              <a:rPr lang="en-US" sz="2000" dirty="0" err="1">
                <a:solidFill>
                  <a:schemeClr val="bg1"/>
                </a:solidFill>
              </a:rPr>
              <a:t>ортаңғы</a:t>
            </a:r>
            <a:r>
              <a:rPr lang="en-US" sz="2000" dirty="0">
                <a:solidFill>
                  <a:schemeClr val="bg1"/>
                </a:solidFill>
              </a:rPr>
              <a:t> </a:t>
            </a:r>
            <a:r>
              <a:rPr lang="en-US" sz="2000" dirty="0" err="1">
                <a:solidFill>
                  <a:schemeClr val="bg1"/>
                </a:solidFill>
              </a:rPr>
              <a:t>құлақта</a:t>
            </a:r>
            <a:r>
              <a:rPr lang="en-US" sz="2000" dirty="0">
                <a:solidFill>
                  <a:schemeClr val="bg1"/>
                </a:solidFill>
              </a:rPr>
              <a:t> </a:t>
            </a:r>
            <a:r>
              <a:rPr lang="en-US" sz="2000" dirty="0" err="1">
                <a:solidFill>
                  <a:schemeClr val="bg1"/>
                </a:solidFill>
              </a:rPr>
              <a:t>целлюлозды</a:t>
            </a:r>
            <a:r>
              <a:rPr lang="en-US" sz="2000" dirty="0">
                <a:solidFill>
                  <a:schemeClr val="bg1"/>
                </a:solidFill>
              </a:rPr>
              <a:t> </a:t>
            </a:r>
            <a:r>
              <a:rPr lang="en-US" sz="2000" dirty="0" err="1">
                <a:solidFill>
                  <a:schemeClr val="bg1"/>
                </a:solidFill>
              </a:rPr>
              <a:t>сүйектің</a:t>
            </a:r>
            <a:r>
              <a:rPr lang="en-US" sz="2000" dirty="0">
                <a:solidFill>
                  <a:schemeClr val="bg1"/>
                </a:solidFill>
              </a:rPr>
              <a:t> </a:t>
            </a:r>
            <a:r>
              <a:rPr lang="en-US" sz="2000" dirty="0" err="1">
                <a:solidFill>
                  <a:schemeClr val="bg1"/>
                </a:solidFill>
              </a:rPr>
              <a:t>пайда</a:t>
            </a:r>
            <a:r>
              <a:rPr lang="en-US" sz="2000" dirty="0">
                <a:solidFill>
                  <a:schemeClr val="bg1"/>
                </a:solidFill>
              </a:rPr>
              <a:t> </a:t>
            </a:r>
            <a:r>
              <a:rPr lang="en-US" sz="2000" dirty="0" err="1">
                <a:solidFill>
                  <a:schemeClr val="bg1"/>
                </a:solidFill>
              </a:rPr>
              <a:t>болуынан</a:t>
            </a:r>
            <a:r>
              <a:rPr lang="en-US" sz="2000" dirty="0">
                <a:solidFill>
                  <a:schemeClr val="bg1"/>
                </a:solidFill>
              </a:rPr>
              <a:t> </a:t>
            </a:r>
            <a:r>
              <a:rPr lang="en-US" sz="2000" dirty="0" err="1">
                <a:solidFill>
                  <a:schemeClr val="bg1"/>
                </a:solidFill>
              </a:rPr>
              <a:t>туындайды</a:t>
            </a:r>
            <a:r>
              <a:rPr lang="en-US" sz="2000" dirty="0">
                <a:solidFill>
                  <a:schemeClr val="bg1"/>
                </a:solidFill>
              </a:rPr>
              <a:t> (</a:t>
            </a:r>
            <a:r>
              <a:rPr lang="en-US" sz="2000" dirty="0" err="1">
                <a:solidFill>
                  <a:schemeClr val="bg1"/>
                </a:solidFill>
              </a:rPr>
              <a:t>отосклероз</a:t>
            </a:r>
            <a:r>
              <a:rPr lang="en-US" sz="2000" dirty="0">
                <a:solidFill>
                  <a:schemeClr val="bg1"/>
                </a:solidFill>
              </a:rPr>
              <a:t>). </a:t>
            </a:r>
            <a:r>
              <a:rPr lang="en-US" sz="2000" dirty="0" err="1">
                <a:solidFill>
                  <a:schemeClr val="bg1"/>
                </a:solidFill>
              </a:rPr>
              <a:t>Ауру</a:t>
            </a:r>
            <a:r>
              <a:rPr lang="en-US" sz="2000" dirty="0">
                <a:solidFill>
                  <a:schemeClr val="bg1"/>
                </a:solidFill>
              </a:rPr>
              <a:t> </a:t>
            </a:r>
            <a:r>
              <a:rPr lang="en-US" sz="2000" dirty="0" err="1">
                <a:solidFill>
                  <a:schemeClr val="bg1"/>
                </a:solidFill>
              </a:rPr>
              <a:t>есту</a:t>
            </a:r>
            <a:r>
              <a:rPr lang="en-US" sz="2000" dirty="0">
                <a:solidFill>
                  <a:schemeClr val="bg1"/>
                </a:solidFill>
              </a:rPr>
              <a:t> </a:t>
            </a:r>
            <a:r>
              <a:rPr lang="en-US" sz="2000" dirty="0" err="1">
                <a:solidFill>
                  <a:schemeClr val="bg1"/>
                </a:solidFill>
              </a:rPr>
              <a:t>аппараттарымен</a:t>
            </a:r>
            <a:r>
              <a:rPr lang="en-US" sz="2000" dirty="0">
                <a:solidFill>
                  <a:schemeClr val="bg1"/>
                </a:solidFill>
              </a:rPr>
              <a:t> </a:t>
            </a:r>
            <a:r>
              <a:rPr lang="en-US" sz="2000" dirty="0" err="1">
                <a:solidFill>
                  <a:schemeClr val="bg1"/>
                </a:solidFill>
              </a:rPr>
              <a:t>немесе</a:t>
            </a:r>
            <a:r>
              <a:rPr lang="en-US" sz="2000" dirty="0">
                <a:solidFill>
                  <a:schemeClr val="bg1"/>
                </a:solidFill>
              </a:rPr>
              <a:t> </a:t>
            </a:r>
            <a:r>
              <a:rPr lang="en-US" sz="2000" dirty="0" err="1">
                <a:solidFill>
                  <a:schemeClr val="bg1"/>
                </a:solidFill>
              </a:rPr>
              <a:t>протезбен</a:t>
            </a:r>
            <a:r>
              <a:rPr lang="en-US" sz="2000" dirty="0">
                <a:solidFill>
                  <a:schemeClr val="bg1"/>
                </a:solidFill>
              </a:rPr>
              <a:t> </a:t>
            </a:r>
            <a:r>
              <a:rPr lang="en-US" sz="2000" dirty="0" err="1">
                <a:solidFill>
                  <a:schemeClr val="bg1"/>
                </a:solidFill>
              </a:rPr>
              <a:t>хирургиялық</a:t>
            </a:r>
            <a:r>
              <a:rPr lang="en-US" sz="2000" dirty="0">
                <a:solidFill>
                  <a:schemeClr val="bg1"/>
                </a:solidFill>
              </a:rPr>
              <a:t> </a:t>
            </a:r>
            <a:r>
              <a:rPr lang="en-US" sz="2000" dirty="0" err="1">
                <a:solidFill>
                  <a:schemeClr val="bg1"/>
                </a:solidFill>
              </a:rPr>
              <a:t>жолмен</a:t>
            </a:r>
            <a:r>
              <a:rPr lang="en-US" sz="2000" dirty="0">
                <a:solidFill>
                  <a:schemeClr val="bg1"/>
                </a:solidFill>
              </a:rPr>
              <a:t> </a:t>
            </a:r>
            <a:r>
              <a:rPr lang="en-US" sz="2000" dirty="0" err="1">
                <a:solidFill>
                  <a:schemeClr val="bg1"/>
                </a:solidFill>
              </a:rPr>
              <a:t>емделеді</a:t>
            </a:r>
            <a:r>
              <a:rPr lang="en-US" sz="2000" dirty="0">
                <a:solidFill>
                  <a:schemeClr val="bg1"/>
                </a:solidFill>
              </a:rPr>
              <a:t>. </a:t>
            </a:r>
            <a:r>
              <a:rPr lang="en-US" sz="2000" dirty="0" err="1">
                <a:solidFill>
                  <a:schemeClr val="bg1"/>
                </a:solidFill>
              </a:rPr>
              <a:t>Нейросенсорлық</a:t>
            </a:r>
            <a:r>
              <a:rPr lang="en-US" sz="2000" dirty="0">
                <a:solidFill>
                  <a:schemeClr val="bg1"/>
                </a:solidFill>
              </a:rPr>
              <a:t> </a:t>
            </a:r>
            <a:r>
              <a:rPr lang="en-US" sz="2000" dirty="0" err="1">
                <a:solidFill>
                  <a:schemeClr val="bg1"/>
                </a:solidFill>
              </a:rPr>
              <a:t>саңырау</a:t>
            </a:r>
            <a:r>
              <a:rPr lang="en-US" sz="2000" dirty="0">
                <a:solidFill>
                  <a:schemeClr val="bg1"/>
                </a:solidFill>
              </a:rPr>
              <a:t> - </a:t>
            </a:r>
            <a:r>
              <a:rPr lang="en-US" sz="2000" dirty="0" err="1">
                <a:solidFill>
                  <a:schemeClr val="bg1"/>
                </a:solidFill>
              </a:rPr>
              <a:t>бұл</a:t>
            </a:r>
            <a:r>
              <a:rPr lang="en-US" sz="2000" dirty="0">
                <a:solidFill>
                  <a:schemeClr val="bg1"/>
                </a:solidFill>
              </a:rPr>
              <a:t> </a:t>
            </a:r>
            <a:r>
              <a:rPr lang="en-US" sz="2000" dirty="0" err="1">
                <a:solidFill>
                  <a:schemeClr val="bg1"/>
                </a:solidFill>
              </a:rPr>
              <a:t>сезгіш</a:t>
            </a:r>
            <a:r>
              <a:rPr lang="en-US" sz="2000" dirty="0">
                <a:solidFill>
                  <a:schemeClr val="bg1"/>
                </a:solidFill>
              </a:rPr>
              <a:t> </a:t>
            </a:r>
            <a:r>
              <a:rPr lang="en-US" sz="2000" dirty="0" err="1">
                <a:solidFill>
                  <a:schemeClr val="bg1"/>
                </a:solidFill>
              </a:rPr>
              <a:t>түтікшелі</a:t>
            </a:r>
            <a:r>
              <a:rPr lang="en-US" sz="2000" dirty="0">
                <a:solidFill>
                  <a:schemeClr val="bg1"/>
                </a:solidFill>
              </a:rPr>
              <a:t> </a:t>
            </a:r>
            <a:r>
              <a:rPr lang="en-US" sz="2000" dirty="0" err="1">
                <a:solidFill>
                  <a:schemeClr val="bg1"/>
                </a:solidFill>
              </a:rPr>
              <a:t>жасушаларының</a:t>
            </a:r>
            <a:r>
              <a:rPr lang="en-US" sz="2000" dirty="0">
                <a:solidFill>
                  <a:schemeClr val="bg1"/>
                </a:solidFill>
              </a:rPr>
              <a:t> (</a:t>
            </a:r>
            <a:r>
              <a:rPr lang="en-US" sz="2000" dirty="0" err="1">
                <a:solidFill>
                  <a:schemeClr val="bg1"/>
                </a:solidFill>
              </a:rPr>
              <a:t>сенсорлық</a:t>
            </a:r>
            <a:r>
              <a:rPr lang="en-US" sz="2000" dirty="0">
                <a:solidFill>
                  <a:schemeClr val="bg1"/>
                </a:solidFill>
              </a:rPr>
              <a:t> </a:t>
            </a:r>
            <a:r>
              <a:rPr lang="en-US" sz="2000" dirty="0" err="1">
                <a:solidFill>
                  <a:schemeClr val="bg1"/>
                </a:solidFill>
              </a:rPr>
              <a:t>кереңдік</a:t>
            </a:r>
            <a:r>
              <a:rPr lang="en-US" sz="2000" dirty="0">
                <a:solidFill>
                  <a:schemeClr val="bg1"/>
                </a:solidFill>
              </a:rPr>
              <a:t>) </a:t>
            </a:r>
            <a:r>
              <a:rPr lang="en-US" sz="2000" dirty="0" err="1">
                <a:solidFill>
                  <a:schemeClr val="bg1"/>
                </a:solidFill>
              </a:rPr>
              <a:t>зақымдануы</a:t>
            </a:r>
            <a:r>
              <a:rPr lang="en-US" sz="2000" dirty="0">
                <a:solidFill>
                  <a:schemeClr val="bg1"/>
                </a:solidFill>
              </a:rPr>
              <a:t> </a:t>
            </a:r>
            <a:r>
              <a:rPr lang="en-US" sz="2000" dirty="0" err="1">
                <a:solidFill>
                  <a:schemeClr val="bg1"/>
                </a:solidFill>
              </a:rPr>
              <a:t>немесе</a:t>
            </a:r>
            <a:r>
              <a:rPr lang="en-US" sz="2000" dirty="0">
                <a:solidFill>
                  <a:schemeClr val="bg1"/>
                </a:solidFill>
              </a:rPr>
              <a:t> </a:t>
            </a:r>
            <a:r>
              <a:rPr lang="en-US" sz="2000" dirty="0" err="1">
                <a:solidFill>
                  <a:schemeClr val="bg1"/>
                </a:solidFill>
              </a:rPr>
              <a:t>жүйке</a:t>
            </a:r>
            <a:r>
              <a:rPr lang="en-US" sz="2000" dirty="0">
                <a:solidFill>
                  <a:schemeClr val="bg1"/>
                </a:solidFill>
              </a:rPr>
              <a:t> </a:t>
            </a:r>
            <a:r>
              <a:rPr lang="en-US" sz="2000" dirty="0" err="1">
                <a:solidFill>
                  <a:schemeClr val="bg1"/>
                </a:solidFill>
              </a:rPr>
              <a:t>талшықтарының</a:t>
            </a:r>
            <a:r>
              <a:rPr lang="en-US" sz="2000" dirty="0">
                <a:solidFill>
                  <a:schemeClr val="bg1"/>
                </a:solidFill>
              </a:rPr>
              <a:t> </a:t>
            </a:r>
            <a:r>
              <a:rPr lang="en-US" sz="2000" dirty="0" err="1">
                <a:solidFill>
                  <a:schemeClr val="bg1"/>
                </a:solidFill>
              </a:rPr>
              <a:t>зақымдануы</a:t>
            </a:r>
            <a:r>
              <a:rPr lang="en-US" sz="2000" dirty="0">
                <a:solidFill>
                  <a:schemeClr val="bg1"/>
                </a:solidFill>
              </a:rPr>
              <a:t> </a:t>
            </a:r>
            <a:r>
              <a:rPr lang="en-US" sz="2000" dirty="0" err="1">
                <a:solidFill>
                  <a:schemeClr val="bg1"/>
                </a:solidFill>
              </a:rPr>
              <a:t>нәтижесінде</a:t>
            </a:r>
            <a:r>
              <a:rPr lang="en-US" sz="2000" dirty="0">
                <a:solidFill>
                  <a:schemeClr val="bg1"/>
                </a:solidFill>
              </a:rPr>
              <a:t> </a:t>
            </a:r>
            <a:r>
              <a:rPr lang="en-US" sz="2000" dirty="0" err="1">
                <a:solidFill>
                  <a:schemeClr val="bg1"/>
                </a:solidFill>
              </a:rPr>
              <a:t>пайда</a:t>
            </a:r>
            <a:r>
              <a:rPr lang="en-US" sz="2000" dirty="0">
                <a:solidFill>
                  <a:schemeClr val="bg1"/>
                </a:solidFill>
              </a:rPr>
              <a:t> </a:t>
            </a:r>
            <a:r>
              <a:rPr lang="en-US" sz="2000" dirty="0" err="1">
                <a:solidFill>
                  <a:schemeClr val="bg1"/>
                </a:solidFill>
              </a:rPr>
              <a:t>болатын</a:t>
            </a:r>
            <a:r>
              <a:rPr lang="en-US" sz="2000" dirty="0">
                <a:solidFill>
                  <a:schemeClr val="bg1"/>
                </a:solidFill>
              </a:rPr>
              <a:t> </a:t>
            </a:r>
            <a:r>
              <a:rPr lang="en-US" sz="2000" dirty="0" err="1">
                <a:solidFill>
                  <a:schemeClr val="bg1"/>
                </a:solidFill>
              </a:rPr>
              <a:t>кохлеа</a:t>
            </a:r>
            <a:r>
              <a:rPr lang="en-US" sz="2000" dirty="0">
                <a:solidFill>
                  <a:schemeClr val="bg1"/>
                </a:solidFill>
              </a:rPr>
              <a:t> </a:t>
            </a:r>
            <a:r>
              <a:rPr lang="en-US" sz="2000" dirty="0" err="1">
                <a:solidFill>
                  <a:schemeClr val="bg1"/>
                </a:solidFill>
              </a:rPr>
              <a:t>ақауларының</a:t>
            </a:r>
            <a:r>
              <a:rPr lang="en-US" sz="2000" dirty="0">
                <a:solidFill>
                  <a:schemeClr val="bg1"/>
                </a:solidFill>
              </a:rPr>
              <a:t> </a:t>
            </a:r>
            <a:r>
              <a:rPr lang="en-US" sz="2000" dirty="0" err="1">
                <a:solidFill>
                  <a:schemeClr val="bg1"/>
                </a:solidFill>
              </a:rPr>
              <a:t>салдары</a:t>
            </a:r>
            <a:r>
              <a:rPr lang="en-US" sz="2000" dirty="0">
                <a:solidFill>
                  <a:schemeClr val="bg1"/>
                </a:solidFill>
              </a:rPr>
              <a:t>. </a:t>
            </a:r>
            <a:r>
              <a:rPr lang="en-US" sz="2000" dirty="0" err="1">
                <a:solidFill>
                  <a:schemeClr val="bg1"/>
                </a:solidFill>
              </a:rPr>
              <a:t>Орталық</a:t>
            </a:r>
            <a:r>
              <a:rPr lang="en-US" sz="2000" dirty="0">
                <a:solidFill>
                  <a:schemeClr val="bg1"/>
                </a:solidFill>
              </a:rPr>
              <a:t> </a:t>
            </a:r>
            <a:r>
              <a:rPr lang="en-US" sz="2000" dirty="0" err="1">
                <a:solidFill>
                  <a:schemeClr val="bg1"/>
                </a:solidFill>
              </a:rPr>
              <a:t>саңырау</a:t>
            </a:r>
            <a:r>
              <a:rPr lang="en-US" sz="2000" dirty="0">
                <a:solidFill>
                  <a:schemeClr val="bg1"/>
                </a:solidFill>
              </a:rPr>
              <a:t> </a:t>
            </a:r>
            <a:r>
              <a:rPr lang="en-US" sz="2000" dirty="0" err="1">
                <a:solidFill>
                  <a:schemeClr val="bg1"/>
                </a:solidFill>
              </a:rPr>
              <a:t>ми</a:t>
            </a:r>
            <a:r>
              <a:rPr lang="en-US" sz="2000" dirty="0">
                <a:solidFill>
                  <a:schemeClr val="bg1"/>
                </a:solidFill>
              </a:rPr>
              <a:t> </a:t>
            </a:r>
            <a:r>
              <a:rPr lang="en-US" sz="2000" dirty="0" err="1">
                <a:solidFill>
                  <a:schemeClr val="bg1"/>
                </a:solidFill>
              </a:rPr>
              <a:t>бағанының</a:t>
            </a:r>
            <a:r>
              <a:rPr lang="en-US" sz="2000" dirty="0">
                <a:solidFill>
                  <a:schemeClr val="bg1"/>
                </a:solidFill>
              </a:rPr>
              <a:t> </a:t>
            </a:r>
            <a:r>
              <a:rPr lang="en-US" sz="2000" dirty="0" err="1">
                <a:solidFill>
                  <a:schemeClr val="bg1"/>
                </a:solidFill>
              </a:rPr>
              <a:t>немесе</a:t>
            </a:r>
            <a:r>
              <a:rPr lang="en-US" sz="2000" dirty="0">
                <a:solidFill>
                  <a:schemeClr val="bg1"/>
                </a:solidFill>
              </a:rPr>
              <a:t> </a:t>
            </a:r>
            <a:r>
              <a:rPr lang="en-US" sz="2000" dirty="0" err="1">
                <a:solidFill>
                  <a:schemeClr val="bg1"/>
                </a:solidFill>
              </a:rPr>
              <a:t>есту</a:t>
            </a:r>
            <a:r>
              <a:rPr lang="en-US" sz="2000" dirty="0">
                <a:solidFill>
                  <a:schemeClr val="bg1"/>
                </a:solidFill>
              </a:rPr>
              <a:t> </a:t>
            </a:r>
            <a:r>
              <a:rPr lang="en-US" sz="2000" dirty="0" err="1">
                <a:solidFill>
                  <a:schemeClr val="bg1"/>
                </a:solidFill>
              </a:rPr>
              <a:t>жүйкесінің</a:t>
            </a:r>
            <a:r>
              <a:rPr lang="en-US" sz="2000" dirty="0">
                <a:solidFill>
                  <a:schemeClr val="bg1"/>
                </a:solidFill>
              </a:rPr>
              <a:t> </a:t>
            </a:r>
            <a:r>
              <a:rPr lang="en-US" sz="2000" dirty="0" err="1">
                <a:solidFill>
                  <a:schemeClr val="bg1"/>
                </a:solidFill>
              </a:rPr>
              <a:t>зақымдануынан</a:t>
            </a:r>
            <a:r>
              <a:rPr lang="en-US" sz="2000" dirty="0">
                <a:solidFill>
                  <a:schemeClr val="bg1"/>
                </a:solidFill>
              </a:rPr>
              <a:t> </a:t>
            </a:r>
            <a:r>
              <a:rPr lang="en-US" sz="2000" dirty="0" err="1">
                <a:solidFill>
                  <a:schemeClr val="bg1"/>
                </a:solidFill>
              </a:rPr>
              <a:t>туындайды</a:t>
            </a:r>
            <a:r>
              <a:rPr lang="en-US" sz="2000" dirty="0">
                <a:solidFill>
                  <a:schemeClr val="bg1"/>
                </a:solidFill>
              </a:rPr>
              <a:t>.</a:t>
            </a:r>
          </a:p>
        </p:txBody>
      </p:sp>
    </p:spTree>
    <p:extLst>
      <p:ext uri="{BB962C8B-B14F-4D97-AF65-F5344CB8AC3E}">
        <p14:creationId xmlns:p14="http://schemas.microsoft.com/office/powerpoint/2010/main" val="277014874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4644C5B-98BD-4B13-9B54-4D3F3E5116BF}"/>
              </a:ext>
            </a:extLst>
          </p:cNvPr>
          <p:cNvSpPr>
            <a:spLocks noGrp="1"/>
          </p:cNvSpPr>
          <p:nvPr>
            <p:ph idx="1"/>
          </p:nvPr>
        </p:nvSpPr>
        <p:spPr>
          <a:xfrm>
            <a:off x="1288026" y="609602"/>
            <a:ext cx="6646606" cy="3208334"/>
          </a:xfrm>
        </p:spPr>
        <p:txBody>
          <a:bodyPr>
            <a:noAutofit/>
          </a:bodyPr>
          <a:lstStyle/>
          <a:p>
            <a:pPr>
              <a:lnSpc>
                <a:spcPct val="90000"/>
              </a:lnSpc>
            </a:pPr>
            <a:r>
              <a:rPr lang="ru-RU" sz="2000" dirty="0">
                <a:solidFill>
                  <a:schemeClr val="tx1"/>
                </a:solidFill>
                <a:ea typeface="+mn-lt"/>
                <a:cs typeface="+mn-lt"/>
              </a:rPr>
              <a:t>1969 </a:t>
            </a:r>
            <a:r>
              <a:rPr lang="ru-RU" sz="2000" dirty="0" err="1">
                <a:solidFill>
                  <a:schemeClr val="tx1"/>
                </a:solidFill>
                <a:ea typeface="+mn-lt"/>
                <a:cs typeface="+mn-lt"/>
              </a:rPr>
              <a:t>жылы</a:t>
            </a:r>
            <a:r>
              <a:rPr lang="ru-RU" sz="2000" dirty="0">
                <a:solidFill>
                  <a:schemeClr val="tx1"/>
                </a:solidFill>
                <a:ea typeface="+mn-lt"/>
                <a:cs typeface="+mn-lt"/>
              </a:rPr>
              <a:t> доктор Мервин </a:t>
            </a:r>
            <a:r>
              <a:rPr lang="ru-RU" sz="2000" dirty="0" err="1">
                <a:solidFill>
                  <a:schemeClr val="tx1"/>
                </a:solidFill>
                <a:ea typeface="+mn-lt"/>
                <a:cs typeface="+mn-lt"/>
              </a:rPr>
              <a:t>жасаған</a:t>
            </a:r>
            <a:r>
              <a:rPr lang="ru-RU" sz="2000" dirty="0">
                <a:solidFill>
                  <a:schemeClr val="tx1"/>
                </a:solidFill>
                <a:ea typeface="+mn-lt"/>
                <a:cs typeface="+mn-lt"/>
              </a:rPr>
              <a:t> </a:t>
            </a:r>
            <a:r>
              <a:rPr lang="ru-RU" sz="2000" dirty="0" err="1">
                <a:solidFill>
                  <a:schemeClr val="tx1"/>
                </a:solidFill>
                <a:ea typeface="+mn-lt"/>
                <a:cs typeface="+mn-lt"/>
              </a:rPr>
              <a:t>Bioglass</a:t>
            </a:r>
            <a:r>
              <a:rPr lang="ru-RU" sz="2000" dirty="0">
                <a:solidFill>
                  <a:schemeClr val="tx1"/>
                </a:solidFill>
                <a:ea typeface="+mn-lt"/>
                <a:cs typeface="+mn-lt"/>
              </a:rPr>
              <a:t>® </a:t>
            </a:r>
            <a:r>
              <a:rPr lang="ru-RU" sz="2000" dirty="0" err="1">
                <a:solidFill>
                  <a:schemeClr val="tx1"/>
                </a:solidFill>
                <a:ea typeface="+mn-lt"/>
                <a:cs typeface="+mn-lt"/>
              </a:rPr>
              <a:t>жасанды</a:t>
            </a:r>
            <a:r>
              <a:rPr lang="ru-RU" sz="2000" dirty="0">
                <a:solidFill>
                  <a:schemeClr val="tx1"/>
                </a:solidFill>
                <a:ea typeface="+mn-lt"/>
                <a:cs typeface="+mn-lt"/>
              </a:rPr>
              <a:t> </a:t>
            </a:r>
            <a:r>
              <a:rPr lang="ru-RU" sz="2000" dirty="0" err="1">
                <a:solidFill>
                  <a:schemeClr val="tx1"/>
                </a:solidFill>
                <a:ea typeface="+mn-lt"/>
                <a:cs typeface="+mn-lt"/>
              </a:rPr>
              <a:t>протезі</a:t>
            </a:r>
            <a:r>
              <a:rPr lang="ru-RU" sz="2000" dirty="0">
                <a:solidFill>
                  <a:schemeClr val="tx1"/>
                </a:solidFill>
                <a:ea typeface="+mn-lt"/>
                <a:cs typeface="+mn-lt"/>
              </a:rPr>
              <a:t> </a:t>
            </a:r>
            <a:r>
              <a:rPr lang="ru-RU" sz="2000" dirty="0" err="1">
                <a:solidFill>
                  <a:schemeClr val="tx1"/>
                </a:solidFill>
                <a:ea typeface="+mn-lt"/>
                <a:cs typeface="+mn-lt"/>
              </a:rPr>
              <a:t>тірі</a:t>
            </a:r>
            <a:r>
              <a:rPr lang="ru-RU" sz="2000" dirty="0">
                <a:solidFill>
                  <a:schemeClr val="tx1"/>
                </a:solidFill>
                <a:ea typeface="+mn-lt"/>
                <a:cs typeface="+mn-lt"/>
              </a:rPr>
              <a:t> </a:t>
            </a:r>
            <a:r>
              <a:rPr lang="ru-RU" sz="2000" dirty="0" err="1">
                <a:solidFill>
                  <a:schemeClr val="tx1"/>
                </a:solidFill>
                <a:ea typeface="+mn-lt"/>
                <a:cs typeface="+mn-lt"/>
              </a:rPr>
              <a:t>ұлпаларға</a:t>
            </a:r>
            <a:r>
              <a:rPr lang="ru-RU" sz="2000" dirty="0">
                <a:solidFill>
                  <a:schemeClr val="tx1"/>
                </a:solidFill>
                <a:ea typeface="+mn-lt"/>
                <a:cs typeface="+mn-lt"/>
              </a:rPr>
              <a:t> </a:t>
            </a:r>
            <a:r>
              <a:rPr lang="ru-RU" sz="2000" dirty="0" err="1">
                <a:solidFill>
                  <a:schemeClr val="tx1"/>
                </a:solidFill>
                <a:ea typeface="+mn-lt"/>
                <a:cs typeface="+mn-lt"/>
              </a:rPr>
              <a:t>бекітілген</a:t>
            </a:r>
            <a:r>
              <a:rPr lang="ru-RU" sz="2000" dirty="0">
                <a:solidFill>
                  <a:schemeClr val="tx1"/>
                </a:solidFill>
                <a:ea typeface="+mn-lt"/>
                <a:cs typeface="+mn-lt"/>
              </a:rPr>
              <a:t> </a:t>
            </a:r>
            <a:r>
              <a:rPr lang="ru-RU" sz="2000" dirty="0" err="1">
                <a:solidFill>
                  <a:schemeClr val="tx1"/>
                </a:solidFill>
                <a:ea typeface="+mn-lt"/>
                <a:cs typeface="+mn-lt"/>
              </a:rPr>
              <a:t>алғашқы</a:t>
            </a:r>
            <a:r>
              <a:rPr lang="ru-RU" sz="2000" dirty="0">
                <a:solidFill>
                  <a:schemeClr val="tx1"/>
                </a:solidFill>
                <a:ea typeface="+mn-lt"/>
                <a:cs typeface="+mn-lt"/>
              </a:rPr>
              <a:t> </a:t>
            </a:r>
            <a:r>
              <a:rPr lang="ru-RU" sz="2000" dirty="0" err="1">
                <a:solidFill>
                  <a:schemeClr val="tx1"/>
                </a:solidFill>
                <a:ea typeface="+mn-lt"/>
                <a:cs typeface="+mn-lt"/>
              </a:rPr>
              <a:t>жасанды</a:t>
            </a:r>
            <a:r>
              <a:rPr lang="ru-RU" sz="2000" dirty="0">
                <a:solidFill>
                  <a:schemeClr val="tx1"/>
                </a:solidFill>
                <a:ea typeface="+mn-lt"/>
                <a:cs typeface="+mn-lt"/>
              </a:rPr>
              <a:t> материал </a:t>
            </a:r>
            <a:r>
              <a:rPr lang="ru-RU" sz="2000" dirty="0" err="1">
                <a:solidFill>
                  <a:schemeClr val="tx1"/>
                </a:solidFill>
                <a:ea typeface="+mn-lt"/>
                <a:cs typeface="+mn-lt"/>
              </a:rPr>
              <a:t>болды</a:t>
            </a:r>
            <a:r>
              <a:rPr lang="ru-RU" sz="2000" dirty="0">
                <a:solidFill>
                  <a:schemeClr val="tx1"/>
                </a:solidFill>
                <a:ea typeface="+mn-lt"/>
                <a:cs typeface="+mn-lt"/>
              </a:rPr>
              <a:t>. </a:t>
            </a:r>
            <a:r>
              <a:rPr lang="ru-RU" sz="2000" dirty="0" err="1">
                <a:solidFill>
                  <a:schemeClr val="tx1"/>
                </a:solidFill>
                <a:ea typeface="+mn-lt"/>
                <a:cs typeface="+mn-lt"/>
              </a:rPr>
              <a:t>Бұрын</a:t>
            </a:r>
            <a:r>
              <a:rPr lang="ru-RU" sz="2000" dirty="0">
                <a:solidFill>
                  <a:schemeClr val="tx1"/>
                </a:solidFill>
                <a:ea typeface="+mn-lt"/>
                <a:cs typeface="+mn-lt"/>
              </a:rPr>
              <a:t> </a:t>
            </a:r>
            <a:r>
              <a:rPr lang="ru-RU" sz="2000" dirty="0" err="1">
                <a:solidFill>
                  <a:schemeClr val="tx1"/>
                </a:solidFill>
                <a:ea typeface="+mn-lt"/>
                <a:cs typeface="+mn-lt"/>
              </a:rPr>
              <a:t>биоинертті</a:t>
            </a:r>
            <a:r>
              <a:rPr lang="ru-RU" sz="2000" dirty="0">
                <a:solidFill>
                  <a:schemeClr val="tx1"/>
                </a:solidFill>
                <a:ea typeface="+mn-lt"/>
                <a:cs typeface="+mn-lt"/>
              </a:rPr>
              <a:t> </a:t>
            </a:r>
            <a:r>
              <a:rPr lang="ru-RU" sz="2000" dirty="0" err="1">
                <a:solidFill>
                  <a:schemeClr val="tx1"/>
                </a:solidFill>
                <a:ea typeface="+mn-lt"/>
                <a:cs typeface="+mn-lt"/>
              </a:rPr>
              <a:t>материалдардан</a:t>
            </a:r>
            <a:r>
              <a:rPr lang="ru-RU" sz="2000" dirty="0">
                <a:solidFill>
                  <a:schemeClr val="tx1"/>
                </a:solidFill>
                <a:ea typeface="+mn-lt"/>
                <a:cs typeface="+mn-lt"/>
              </a:rPr>
              <a:t> (титан, тефлон, платина, тантал) </a:t>
            </a:r>
            <a:r>
              <a:rPr lang="ru-RU" sz="2000" dirty="0" err="1">
                <a:solidFill>
                  <a:schemeClr val="tx1"/>
                </a:solidFill>
                <a:ea typeface="+mn-lt"/>
                <a:cs typeface="+mn-lt"/>
              </a:rPr>
              <a:t>және</a:t>
            </a:r>
            <a:r>
              <a:rPr lang="ru-RU" sz="2000" dirty="0">
                <a:solidFill>
                  <a:schemeClr val="tx1"/>
                </a:solidFill>
                <a:ea typeface="+mn-lt"/>
                <a:cs typeface="+mn-lt"/>
              </a:rPr>
              <a:t> </a:t>
            </a:r>
            <a:r>
              <a:rPr lang="ru-RU" sz="2000" dirty="0" err="1">
                <a:solidFill>
                  <a:schemeClr val="tx1"/>
                </a:solidFill>
                <a:ea typeface="+mn-lt"/>
                <a:cs typeface="+mn-lt"/>
              </a:rPr>
              <a:t>пластмассадан</a:t>
            </a:r>
            <a:r>
              <a:rPr lang="ru-RU" sz="2000" dirty="0">
                <a:solidFill>
                  <a:schemeClr val="tx1"/>
                </a:solidFill>
                <a:ea typeface="+mn-lt"/>
                <a:cs typeface="+mn-lt"/>
              </a:rPr>
              <a:t> </a:t>
            </a:r>
            <a:r>
              <a:rPr lang="ru-RU" sz="2000" dirty="0" err="1">
                <a:solidFill>
                  <a:schemeClr val="tx1"/>
                </a:solidFill>
                <a:ea typeface="+mn-lt"/>
                <a:cs typeface="+mn-lt"/>
              </a:rPr>
              <a:t>жасалған</a:t>
            </a:r>
            <a:r>
              <a:rPr lang="ru-RU" sz="2000" dirty="0">
                <a:solidFill>
                  <a:schemeClr val="tx1"/>
                </a:solidFill>
                <a:ea typeface="+mn-lt"/>
                <a:cs typeface="+mn-lt"/>
              </a:rPr>
              <a:t> (</a:t>
            </a:r>
            <a:r>
              <a:rPr lang="ru-RU" sz="2000" dirty="0" err="1">
                <a:solidFill>
                  <a:schemeClr val="tx1"/>
                </a:solidFill>
                <a:ea typeface="+mn-lt"/>
                <a:cs typeface="+mn-lt"/>
              </a:rPr>
              <a:t>Пластипор</a:t>
            </a:r>
            <a:r>
              <a:rPr lang="ru-RU" sz="2000" dirty="0">
                <a:solidFill>
                  <a:schemeClr val="tx1"/>
                </a:solidFill>
                <a:ea typeface="+mn-lt"/>
                <a:cs typeface="+mn-lt"/>
              </a:rPr>
              <a:t> </a:t>
            </a:r>
            <a:r>
              <a:rPr lang="ru-RU" sz="2000" dirty="0" err="1">
                <a:solidFill>
                  <a:schemeClr val="tx1"/>
                </a:solidFill>
                <a:ea typeface="+mn-lt"/>
                <a:cs typeface="+mn-lt"/>
              </a:rPr>
              <a:t>типі</a:t>
            </a:r>
            <a:r>
              <a:rPr lang="ru-RU" sz="2000" dirty="0">
                <a:solidFill>
                  <a:schemeClr val="tx1"/>
                </a:solidFill>
                <a:ea typeface="+mn-lt"/>
                <a:cs typeface="+mn-lt"/>
              </a:rPr>
              <a:t>) </a:t>
            </a:r>
            <a:r>
              <a:rPr lang="ru-RU" sz="2000" dirty="0" err="1">
                <a:solidFill>
                  <a:schemeClr val="tx1"/>
                </a:solidFill>
                <a:ea typeface="+mn-lt"/>
                <a:cs typeface="+mn-lt"/>
              </a:rPr>
              <a:t>ортаңғы</a:t>
            </a:r>
            <a:r>
              <a:rPr lang="ru-RU" sz="2000" dirty="0">
                <a:solidFill>
                  <a:schemeClr val="tx1"/>
                </a:solidFill>
                <a:ea typeface="+mn-lt"/>
                <a:cs typeface="+mn-lt"/>
              </a:rPr>
              <a:t> </a:t>
            </a:r>
            <a:r>
              <a:rPr lang="ru-RU" sz="2000" dirty="0" err="1">
                <a:solidFill>
                  <a:schemeClr val="tx1"/>
                </a:solidFill>
                <a:ea typeface="+mn-lt"/>
                <a:cs typeface="+mn-lt"/>
              </a:rPr>
              <a:t>құлақ</a:t>
            </a:r>
            <a:r>
              <a:rPr lang="ru-RU" sz="2000" dirty="0">
                <a:solidFill>
                  <a:schemeClr val="tx1"/>
                </a:solidFill>
                <a:ea typeface="+mn-lt"/>
                <a:cs typeface="+mn-lt"/>
              </a:rPr>
              <a:t> </a:t>
            </a:r>
            <a:r>
              <a:rPr lang="ru-RU" sz="2000" dirty="0" err="1">
                <a:solidFill>
                  <a:schemeClr val="tx1"/>
                </a:solidFill>
                <a:ea typeface="+mn-lt"/>
                <a:cs typeface="+mn-lt"/>
              </a:rPr>
              <a:t>импланттарын</a:t>
            </a:r>
            <a:r>
              <a:rPr lang="ru-RU" sz="2000" dirty="0">
                <a:solidFill>
                  <a:schemeClr val="tx1"/>
                </a:solidFill>
                <a:ea typeface="+mn-lt"/>
                <a:cs typeface="+mn-lt"/>
              </a:rPr>
              <a:t> </a:t>
            </a:r>
            <a:r>
              <a:rPr lang="ru-RU" sz="2000" dirty="0" err="1">
                <a:solidFill>
                  <a:schemeClr val="tx1"/>
                </a:solidFill>
                <a:ea typeface="+mn-lt"/>
                <a:cs typeface="+mn-lt"/>
              </a:rPr>
              <a:t>қолдануға</a:t>
            </a:r>
            <a:r>
              <a:rPr lang="ru-RU" sz="2000" dirty="0">
                <a:solidFill>
                  <a:schemeClr val="tx1"/>
                </a:solidFill>
                <a:ea typeface="+mn-lt"/>
                <a:cs typeface="+mn-lt"/>
              </a:rPr>
              <a:t> </a:t>
            </a:r>
            <a:r>
              <a:rPr lang="ru-RU" sz="2000" dirty="0" err="1">
                <a:solidFill>
                  <a:schemeClr val="tx1"/>
                </a:solidFill>
                <a:ea typeface="+mn-lt"/>
                <a:cs typeface="+mn-lt"/>
              </a:rPr>
              <a:t>тырысқан</a:t>
            </a:r>
            <a:r>
              <a:rPr lang="ru-RU" sz="2000" dirty="0">
                <a:solidFill>
                  <a:schemeClr val="tx1"/>
                </a:solidFill>
                <a:ea typeface="+mn-lt"/>
                <a:cs typeface="+mn-lt"/>
              </a:rPr>
              <a:t>, </a:t>
            </a:r>
            <a:r>
              <a:rPr lang="ru-RU" sz="2000" dirty="0" err="1">
                <a:solidFill>
                  <a:schemeClr val="tx1"/>
                </a:solidFill>
                <a:ea typeface="+mn-lt"/>
                <a:cs typeface="+mn-lt"/>
              </a:rPr>
              <a:t>бірақ</a:t>
            </a:r>
            <a:r>
              <a:rPr lang="ru-RU" sz="2000" dirty="0">
                <a:solidFill>
                  <a:schemeClr val="tx1"/>
                </a:solidFill>
                <a:ea typeface="+mn-lt"/>
                <a:cs typeface="+mn-lt"/>
              </a:rPr>
              <a:t> </a:t>
            </a:r>
            <a:r>
              <a:rPr lang="ru-RU" sz="2000" dirty="0" err="1">
                <a:solidFill>
                  <a:schemeClr val="tx1"/>
                </a:solidFill>
                <a:ea typeface="+mn-lt"/>
                <a:cs typeface="+mn-lt"/>
              </a:rPr>
              <a:t>олар</a:t>
            </a:r>
            <a:r>
              <a:rPr lang="ru-RU" sz="2000" dirty="0">
                <a:solidFill>
                  <a:schemeClr val="tx1"/>
                </a:solidFill>
                <a:ea typeface="+mn-lt"/>
                <a:cs typeface="+mn-lt"/>
              </a:rPr>
              <a:t> </a:t>
            </a:r>
            <a:r>
              <a:rPr lang="ru-RU" sz="2000" dirty="0" err="1">
                <a:solidFill>
                  <a:schemeClr val="tx1"/>
                </a:solidFill>
                <a:ea typeface="+mn-lt"/>
                <a:cs typeface="+mn-lt"/>
              </a:rPr>
              <a:t>сәтсіз</a:t>
            </a:r>
            <a:r>
              <a:rPr lang="ru-RU" sz="2000" dirty="0">
                <a:solidFill>
                  <a:schemeClr val="tx1"/>
                </a:solidFill>
                <a:ea typeface="+mn-lt"/>
                <a:cs typeface="+mn-lt"/>
              </a:rPr>
              <a:t> </a:t>
            </a:r>
            <a:r>
              <a:rPr lang="ru-RU" sz="2000" dirty="0" err="1">
                <a:solidFill>
                  <a:schemeClr val="tx1"/>
                </a:solidFill>
                <a:ea typeface="+mn-lt"/>
                <a:cs typeface="+mn-lt"/>
              </a:rPr>
              <a:t>аяқталды</a:t>
            </a:r>
            <a:r>
              <a:rPr lang="ru-RU" sz="2000" dirty="0">
                <a:solidFill>
                  <a:schemeClr val="tx1"/>
                </a:solidFill>
                <a:ea typeface="+mn-lt"/>
                <a:cs typeface="+mn-lt"/>
              </a:rPr>
              <a:t>. </a:t>
            </a:r>
            <a:r>
              <a:rPr lang="ru-RU" sz="2000" dirty="0" err="1">
                <a:solidFill>
                  <a:schemeClr val="tx1"/>
                </a:solidFill>
                <a:ea typeface="+mn-lt"/>
                <a:cs typeface="+mn-lt"/>
              </a:rPr>
              <a:t>Қазіргі</a:t>
            </a:r>
            <a:r>
              <a:rPr lang="ru-RU" sz="2000" dirty="0">
                <a:solidFill>
                  <a:schemeClr val="tx1"/>
                </a:solidFill>
                <a:ea typeface="+mn-lt"/>
                <a:cs typeface="+mn-lt"/>
              </a:rPr>
              <a:t> </a:t>
            </a:r>
            <a:r>
              <a:rPr lang="ru-RU" sz="2000" dirty="0" err="1">
                <a:solidFill>
                  <a:schemeClr val="tx1"/>
                </a:solidFill>
                <a:ea typeface="+mn-lt"/>
                <a:cs typeface="+mn-lt"/>
              </a:rPr>
              <a:t>уақытта</a:t>
            </a:r>
            <a:r>
              <a:rPr lang="ru-RU" sz="2000" dirty="0">
                <a:solidFill>
                  <a:schemeClr val="tx1"/>
                </a:solidFill>
                <a:ea typeface="+mn-lt"/>
                <a:cs typeface="+mn-lt"/>
              </a:rPr>
              <a:t> </a:t>
            </a:r>
            <a:r>
              <a:rPr lang="ru-RU" sz="2000" dirty="0" err="1">
                <a:solidFill>
                  <a:schemeClr val="tx1"/>
                </a:solidFill>
                <a:ea typeface="+mn-lt"/>
                <a:cs typeface="+mn-lt"/>
              </a:rPr>
              <a:t>био-құлақ</a:t>
            </a:r>
            <a:r>
              <a:rPr lang="ru-RU" sz="2000" dirty="0">
                <a:solidFill>
                  <a:schemeClr val="tx1"/>
                </a:solidFill>
                <a:ea typeface="+mn-lt"/>
                <a:cs typeface="+mn-lt"/>
              </a:rPr>
              <a:t> импланты </a:t>
            </a:r>
            <a:r>
              <a:rPr lang="ru-RU" sz="2000" dirty="0" err="1">
                <a:solidFill>
                  <a:schemeClr val="tx1"/>
                </a:solidFill>
                <a:ea typeface="+mn-lt"/>
                <a:cs typeface="+mn-lt"/>
              </a:rPr>
              <a:t>пациенттер</a:t>
            </a:r>
            <a:r>
              <a:rPr lang="ru-RU" sz="2000" dirty="0">
                <a:solidFill>
                  <a:schemeClr val="tx1"/>
                </a:solidFill>
                <a:ea typeface="+mn-lt"/>
                <a:cs typeface="+mn-lt"/>
              </a:rPr>
              <a:t> телефон </a:t>
            </a:r>
            <a:r>
              <a:rPr lang="ru-RU" sz="2000" dirty="0" err="1">
                <a:solidFill>
                  <a:schemeClr val="tx1"/>
                </a:solidFill>
                <a:ea typeface="+mn-lt"/>
                <a:cs typeface="+mn-lt"/>
              </a:rPr>
              <a:t>арқылы</a:t>
            </a:r>
            <a:r>
              <a:rPr lang="ru-RU" sz="2000" dirty="0">
                <a:solidFill>
                  <a:schemeClr val="tx1"/>
                </a:solidFill>
                <a:ea typeface="+mn-lt"/>
                <a:cs typeface="+mn-lt"/>
              </a:rPr>
              <a:t> </a:t>
            </a:r>
            <a:r>
              <a:rPr lang="ru-RU" sz="2000" dirty="0" err="1">
                <a:solidFill>
                  <a:schemeClr val="tx1"/>
                </a:solidFill>
                <a:ea typeface="+mn-lt"/>
                <a:cs typeface="+mn-lt"/>
              </a:rPr>
              <a:t>сөйлесетін</a:t>
            </a:r>
            <a:r>
              <a:rPr lang="ru-RU" sz="2000" dirty="0">
                <a:solidFill>
                  <a:schemeClr val="tx1"/>
                </a:solidFill>
                <a:ea typeface="+mn-lt"/>
                <a:cs typeface="+mn-lt"/>
              </a:rPr>
              <a:t> </a:t>
            </a:r>
            <a:r>
              <a:rPr lang="ru-RU" sz="2000" dirty="0" err="1">
                <a:solidFill>
                  <a:schemeClr val="tx1"/>
                </a:solidFill>
                <a:ea typeface="+mn-lt"/>
                <a:cs typeface="+mn-lt"/>
              </a:rPr>
              <a:t>дәрежеде</a:t>
            </a:r>
            <a:r>
              <a:rPr lang="ru-RU" sz="2000" dirty="0">
                <a:solidFill>
                  <a:schemeClr val="tx1"/>
                </a:solidFill>
                <a:ea typeface="+mn-lt"/>
                <a:cs typeface="+mn-lt"/>
              </a:rPr>
              <a:t> </a:t>
            </a:r>
            <a:r>
              <a:rPr lang="ru-RU" sz="2000" dirty="0" err="1">
                <a:solidFill>
                  <a:schemeClr val="tx1"/>
                </a:solidFill>
                <a:ea typeface="+mn-lt"/>
                <a:cs typeface="+mn-lt"/>
              </a:rPr>
              <a:t>естуді</a:t>
            </a:r>
            <a:r>
              <a:rPr lang="ru-RU" sz="2000" dirty="0">
                <a:solidFill>
                  <a:schemeClr val="tx1"/>
                </a:solidFill>
                <a:ea typeface="+mn-lt"/>
                <a:cs typeface="+mn-lt"/>
              </a:rPr>
              <a:t> </a:t>
            </a:r>
            <a:r>
              <a:rPr lang="ru-RU" sz="2000" dirty="0" err="1">
                <a:solidFill>
                  <a:schemeClr val="tx1"/>
                </a:solidFill>
                <a:ea typeface="+mn-lt"/>
                <a:cs typeface="+mn-lt"/>
              </a:rPr>
              <a:t>қалпына</a:t>
            </a:r>
            <a:r>
              <a:rPr lang="ru-RU" sz="2000" dirty="0">
                <a:solidFill>
                  <a:schemeClr val="tx1"/>
                </a:solidFill>
                <a:ea typeface="+mn-lt"/>
                <a:cs typeface="+mn-lt"/>
              </a:rPr>
              <a:t> </a:t>
            </a:r>
            <a:r>
              <a:rPr lang="ru-RU" sz="2000" dirty="0" err="1">
                <a:solidFill>
                  <a:schemeClr val="tx1"/>
                </a:solidFill>
                <a:ea typeface="+mn-lt"/>
                <a:cs typeface="+mn-lt"/>
              </a:rPr>
              <a:t>келтіре</a:t>
            </a:r>
            <a:r>
              <a:rPr lang="ru-RU" sz="2000" dirty="0">
                <a:solidFill>
                  <a:schemeClr val="tx1"/>
                </a:solidFill>
                <a:ea typeface="+mn-lt"/>
                <a:cs typeface="+mn-lt"/>
              </a:rPr>
              <a:t> </a:t>
            </a:r>
            <a:r>
              <a:rPr lang="ru-RU" sz="2000" dirty="0" err="1">
                <a:solidFill>
                  <a:schemeClr val="tx1"/>
                </a:solidFill>
                <a:ea typeface="+mn-lt"/>
                <a:cs typeface="+mn-lt"/>
              </a:rPr>
              <a:t>алады</a:t>
            </a:r>
            <a:r>
              <a:rPr lang="ru-RU" sz="2000" dirty="0">
                <a:solidFill>
                  <a:schemeClr val="tx1"/>
                </a:solidFill>
                <a:ea typeface="+mn-lt"/>
                <a:cs typeface="+mn-lt"/>
              </a:rPr>
              <a:t>. </a:t>
            </a:r>
            <a:endParaRPr lang="ru-RU" sz="2000" dirty="0">
              <a:solidFill>
                <a:schemeClr val="tx1"/>
              </a:solidFill>
            </a:endParaRPr>
          </a:p>
        </p:txBody>
      </p:sp>
      <p:pic>
        <p:nvPicPr>
          <p:cNvPr id="4" name="Рисунок 4" descr="Изображение выглядит как текст&#10;&#10;Автоматически созданное описание">
            <a:extLst>
              <a:ext uri="{FF2B5EF4-FFF2-40B4-BE49-F238E27FC236}">
                <a16:creationId xmlns:a16="http://schemas.microsoft.com/office/drawing/2014/main" id="{6710821F-6FD0-43F0-B63F-50A884B7BA60}"/>
              </a:ext>
            </a:extLst>
          </p:cNvPr>
          <p:cNvPicPr>
            <a:picLocks noChangeAspect="1"/>
          </p:cNvPicPr>
          <p:nvPr/>
        </p:nvPicPr>
        <p:blipFill>
          <a:blip r:embed="rId2"/>
          <a:stretch>
            <a:fillRect/>
          </a:stretch>
        </p:blipFill>
        <p:spPr>
          <a:xfrm>
            <a:off x="1619959" y="4336465"/>
            <a:ext cx="5534573" cy="2026900"/>
          </a:xfrm>
          <a:prstGeom prst="rect">
            <a:avLst/>
          </a:prstGeom>
        </p:spPr>
      </p:pic>
    </p:spTree>
    <p:extLst>
      <p:ext uri="{BB962C8B-B14F-4D97-AF65-F5344CB8AC3E}">
        <p14:creationId xmlns:p14="http://schemas.microsoft.com/office/powerpoint/2010/main" val="3687557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E71A330-42C6-4490-B535-B8AA9D1E89FE}"/>
              </a:ext>
            </a:extLst>
          </p:cNvPr>
          <p:cNvSpPr>
            <a:spLocks noGrp="1"/>
          </p:cNvSpPr>
          <p:nvPr>
            <p:ph sz="half" idx="1"/>
          </p:nvPr>
        </p:nvSpPr>
        <p:spPr>
          <a:xfrm>
            <a:off x="609600" y="751608"/>
            <a:ext cx="4842147" cy="5289753"/>
          </a:xfrm>
        </p:spPr>
        <p:txBody>
          <a:bodyPr>
            <a:normAutofit fontScale="70000" lnSpcReduction="20000"/>
          </a:bodyPr>
          <a:lstStyle/>
          <a:p>
            <a:r>
              <a:rPr lang="ru-RU" err="1"/>
              <a:t>Кохлеарлы</a:t>
            </a:r>
            <a:r>
              <a:rPr lang="ru-RU"/>
              <a:t> </a:t>
            </a:r>
            <a:r>
              <a:rPr lang="ru-RU" err="1"/>
              <a:t>имплантта</a:t>
            </a:r>
            <a:r>
              <a:rPr lang="ru-RU"/>
              <a:t> </a:t>
            </a:r>
            <a:r>
              <a:rPr lang="ru-RU" err="1"/>
              <a:t>үш</a:t>
            </a:r>
            <a:r>
              <a:rPr lang="ru-RU"/>
              <a:t> </a:t>
            </a:r>
            <a:r>
              <a:rPr lang="ru-RU" err="1"/>
              <a:t>бөлім</a:t>
            </a:r>
            <a:r>
              <a:rPr lang="ru-RU"/>
              <a:t> </a:t>
            </a:r>
            <a:r>
              <a:rPr lang="ru-RU" err="1"/>
              <a:t>болды</a:t>
            </a:r>
            <a:r>
              <a:rPr lang="ru-RU"/>
              <a:t>:</a:t>
            </a:r>
            <a:endParaRPr lang="en-US">
              <a:ea typeface="+mn-lt"/>
              <a:cs typeface="+mn-lt"/>
            </a:endParaRPr>
          </a:p>
          <a:p>
            <a:r>
              <a:rPr lang="ru-RU" err="1"/>
              <a:t>қалыпты</a:t>
            </a:r>
            <a:r>
              <a:rPr lang="ru-RU"/>
              <a:t> </a:t>
            </a:r>
            <a:r>
              <a:rPr lang="ru-RU" err="1"/>
              <a:t>есту</a:t>
            </a:r>
            <a:r>
              <a:rPr lang="ru-RU"/>
              <a:t> </a:t>
            </a:r>
            <a:r>
              <a:rPr lang="ru-RU" err="1"/>
              <a:t>құралы</a:t>
            </a:r>
            <a:r>
              <a:rPr lang="ru-RU"/>
              <a:t> </a:t>
            </a:r>
            <a:r>
              <a:rPr lang="ru-RU" err="1"/>
              <a:t>сияқты</a:t>
            </a:r>
            <a:r>
              <a:rPr lang="ru-RU"/>
              <a:t> </a:t>
            </a:r>
            <a:r>
              <a:rPr lang="ru-RU" err="1"/>
              <a:t>құлақтың</a:t>
            </a:r>
            <a:r>
              <a:rPr lang="ru-RU"/>
              <a:t> </a:t>
            </a:r>
            <a:r>
              <a:rPr lang="ru-RU" err="1"/>
              <a:t>артына</a:t>
            </a:r>
            <a:r>
              <a:rPr lang="ru-RU"/>
              <a:t> </a:t>
            </a:r>
            <a:r>
              <a:rPr lang="ru-RU" err="1"/>
              <a:t>бекітілген</a:t>
            </a:r>
            <a:r>
              <a:rPr lang="ru-RU"/>
              <a:t> микрофон </a:t>
            </a:r>
            <a:r>
              <a:rPr lang="ru-RU" err="1"/>
              <a:t>және</a:t>
            </a:r>
            <a:r>
              <a:rPr lang="ru-RU"/>
              <a:t> </a:t>
            </a:r>
            <a:r>
              <a:rPr lang="ru-RU" err="1"/>
              <a:t>дыбыстық</a:t>
            </a:r>
            <a:r>
              <a:rPr lang="ru-RU"/>
              <a:t> процессор. </a:t>
            </a:r>
            <a:r>
              <a:rPr lang="ru-RU" err="1"/>
              <a:t>Дыбыстық</a:t>
            </a:r>
            <a:r>
              <a:rPr lang="ru-RU"/>
              <a:t> процессор </a:t>
            </a:r>
            <a:r>
              <a:rPr lang="ru-RU" err="1"/>
              <a:t>дыбысты</a:t>
            </a:r>
            <a:r>
              <a:rPr lang="ru-RU"/>
              <a:t> </a:t>
            </a:r>
            <a:r>
              <a:rPr lang="ru-RU" err="1"/>
              <a:t>цифрлық</a:t>
            </a:r>
            <a:r>
              <a:rPr lang="ru-RU"/>
              <a:t> </a:t>
            </a:r>
            <a:r>
              <a:rPr lang="ru-RU" err="1"/>
              <a:t>ақпаратқа</a:t>
            </a:r>
            <a:r>
              <a:rPr lang="ru-RU"/>
              <a:t> </a:t>
            </a:r>
            <a:r>
              <a:rPr lang="ru-RU" err="1"/>
              <a:t>айналдырып</a:t>
            </a:r>
            <a:r>
              <a:rPr lang="ru-RU"/>
              <a:t>, </a:t>
            </a:r>
            <a:r>
              <a:rPr lang="ru-RU" err="1"/>
              <a:t>магниттің</a:t>
            </a:r>
            <a:r>
              <a:rPr lang="ru-RU"/>
              <a:t> </a:t>
            </a:r>
            <a:r>
              <a:rPr lang="ru-RU" err="1"/>
              <a:t>көмегімен</a:t>
            </a:r>
            <a:r>
              <a:rPr lang="ru-RU"/>
              <a:t> бас </a:t>
            </a:r>
            <a:r>
              <a:rPr lang="ru-RU" err="1"/>
              <a:t>жағына</a:t>
            </a:r>
            <a:r>
              <a:rPr lang="ru-RU"/>
              <a:t> </a:t>
            </a:r>
            <a:r>
              <a:rPr lang="ru-RU" err="1"/>
              <a:t>басылған</a:t>
            </a:r>
            <a:r>
              <a:rPr lang="ru-RU"/>
              <a:t> </a:t>
            </a:r>
            <a:r>
              <a:rPr lang="ru-RU" err="1"/>
              <a:t>таратқыш</a:t>
            </a:r>
            <a:r>
              <a:rPr lang="ru-RU"/>
              <a:t> </a:t>
            </a:r>
            <a:r>
              <a:rPr lang="ru-RU" err="1"/>
              <a:t>антеннаға</a:t>
            </a:r>
            <a:r>
              <a:rPr lang="ru-RU"/>
              <a:t> </a:t>
            </a:r>
            <a:r>
              <a:rPr lang="ru-RU" err="1"/>
              <a:t>жіберді</a:t>
            </a:r>
            <a:r>
              <a:rPr lang="ru-RU"/>
              <a:t>;</a:t>
            </a:r>
            <a:endParaRPr lang="ru-RU">
              <a:ea typeface="+mn-lt"/>
              <a:cs typeface="+mn-lt"/>
            </a:endParaRPr>
          </a:p>
          <a:p>
            <a:r>
              <a:rPr lang="ru-RU" err="1"/>
              <a:t>бастың</a:t>
            </a:r>
            <a:r>
              <a:rPr lang="ru-RU"/>
              <a:t> </a:t>
            </a:r>
            <a:r>
              <a:rPr lang="ru-RU" err="1"/>
              <a:t>ішіне</a:t>
            </a:r>
            <a:r>
              <a:rPr lang="ru-RU"/>
              <a:t> </a:t>
            </a:r>
            <a:r>
              <a:rPr lang="ru-RU" err="1"/>
              <a:t>орнатылған</a:t>
            </a:r>
            <a:r>
              <a:rPr lang="ru-RU"/>
              <a:t>, </a:t>
            </a:r>
            <a:r>
              <a:rPr lang="ru-RU" err="1"/>
              <a:t>бірақ</a:t>
            </a:r>
            <a:r>
              <a:rPr lang="ru-RU"/>
              <a:t> </a:t>
            </a:r>
            <a:r>
              <a:rPr lang="ru-RU" err="1"/>
              <a:t>антеннаның</a:t>
            </a:r>
            <a:r>
              <a:rPr lang="ru-RU"/>
              <a:t> </a:t>
            </a:r>
            <a:r>
              <a:rPr lang="ru-RU" err="1"/>
              <a:t>жанындағы</a:t>
            </a:r>
            <a:r>
              <a:rPr lang="ru-RU"/>
              <a:t> </a:t>
            </a:r>
            <a:r>
              <a:rPr lang="ru-RU" err="1"/>
              <a:t>имплантант</a:t>
            </a:r>
            <a:r>
              <a:rPr lang="ru-RU"/>
              <a:t> </a:t>
            </a:r>
            <a:r>
              <a:rPr lang="ru-RU" err="1"/>
              <a:t>берілген</a:t>
            </a:r>
            <a:r>
              <a:rPr lang="ru-RU"/>
              <a:t> </a:t>
            </a:r>
            <a:r>
              <a:rPr lang="ru-RU" err="1"/>
              <a:t>сигналды</a:t>
            </a:r>
            <a:r>
              <a:rPr lang="ru-RU"/>
              <a:t> </a:t>
            </a:r>
            <a:r>
              <a:rPr lang="ru-RU" err="1"/>
              <a:t>қабылдады</a:t>
            </a:r>
            <a:r>
              <a:rPr lang="ru-RU"/>
              <a:t> </a:t>
            </a:r>
            <a:r>
              <a:rPr lang="ru-RU" err="1"/>
              <a:t>және</a:t>
            </a:r>
            <a:r>
              <a:rPr lang="ru-RU"/>
              <a:t> оны </a:t>
            </a:r>
            <a:r>
              <a:rPr lang="ru-RU" err="1"/>
              <a:t>электрлік</a:t>
            </a:r>
            <a:r>
              <a:rPr lang="ru-RU"/>
              <a:t> </a:t>
            </a:r>
            <a:r>
              <a:rPr lang="ru-RU" err="1"/>
              <a:t>сигналға</a:t>
            </a:r>
            <a:r>
              <a:rPr lang="ru-RU"/>
              <a:t> </a:t>
            </a:r>
            <a:r>
              <a:rPr lang="ru-RU" err="1"/>
              <a:t>айналдырды</a:t>
            </a:r>
            <a:r>
              <a:rPr lang="ru-RU"/>
              <a:t>, </a:t>
            </a:r>
            <a:r>
              <a:rPr lang="ru-RU" err="1"/>
              <a:t>содан</a:t>
            </a:r>
            <a:r>
              <a:rPr lang="ru-RU"/>
              <a:t> </a:t>
            </a:r>
            <a:r>
              <a:rPr lang="ru-RU" err="1"/>
              <a:t>кейін</a:t>
            </a:r>
            <a:r>
              <a:rPr lang="ru-RU"/>
              <a:t> </a:t>
            </a:r>
            <a:r>
              <a:rPr lang="ru-RU" err="1"/>
              <a:t>ол</a:t>
            </a:r>
            <a:r>
              <a:rPr lang="ru-RU"/>
              <a:t> </a:t>
            </a:r>
            <a:r>
              <a:rPr lang="ru-RU" err="1"/>
              <a:t>ішкі</a:t>
            </a:r>
            <a:r>
              <a:rPr lang="ru-RU"/>
              <a:t> </a:t>
            </a:r>
            <a:r>
              <a:rPr lang="ru-RU" err="1"/>
              <a:t>құлақтағы</a:t>
            </a:r>
            <a:r>
              <a:rPr lang="ru-RU"/>
              <a:t> </a:t>
            </a:r>
            <a:r>
              <a:rPr lang="ru-RU" err="1"/>
              <a:t>электродқа</a:t>
            </a:r>
            <a:r>
              <a:rPr lang="ru-RU"/>
              <a:t> </a:t>
            </a:r>
            <a:r>
              <a:rPr lang="ru-RU" err="1"/>
              <a:t>кішкене</a:t>
            </a:r>
            <a:r>
              <a:rPr lang="ru-RU"/>
              <a:t> </a:t>
            </a:r>
            <a:r>
              <a:rPr lang="ru-RU" err="1"/>
              <a:t>сымдар</a:t>
            </a:r>
            <a:r>
              <a:rPr lang="ru-RU"/>
              <a:t> </a:t>
            </a:r>
            <a:r>
              <a:rPr lang="ru-RU" err="1"/>
              <a:t>арқылы</a:t>
            </a:r>
            <a:r>
              <a:rPr lang="ru-RU"/>
              <a:t> </a:t>
            </a:r>
            <a:r>
              <a:rPr lang="ru-RU" err="1"/>
              <a:t>жіберіледі</a:t>
            </a:r>
            <a:r>
              <a:rPr lang="ru-RU"/>
              <a:t>;</a:t>
            </a:r>
            <a:endParaRPr lang="ru-RU">
              <a:ea typeface="+mn-lt"/>
              <a:cs typeface="+mn-lt"/>
            </a:endParaRPr>
          </a:p>
          <a:p>
            <a:r>
              <a:rPr lang="ru-RU" err="1"/>
              <a:t>электродтар</a:t>
            </a:r>
            <a:r>
              <a:rPr lang="ru-RU"/>
              <a:t> </a:t>
            </a:r>
            <a:r>
              <a:rPr lang="ru-RU" err="1"/>
              <a:t>жиынтығы</a:t>
            </a:r>
            <a:r>
              <a:rPr lang="ru-RU"/>
              <a:t> </a:t>
            </a:r>
            <a:r>
              <a:rPr lang="ru-RU" err="1"/>
              <a:t>электрлік</a:t>
            </a:r>
            <a:r>
              <a:rPr lang="ru-RU"/>
              <a:t> </a:t>
            </a:r>
            <a:r>
              <a:rPr lang="ru-RU" err="1"/>
              <a:t>сигналдарды</a:t>
            </a:r>
            <a:r>
              <a:rPr lang="ru-RU"/>
              <a:t> </a:t>
            </a:r>
            <a:r>
              <a:rPr lang="ru-RU" err="1"/>
              <a:t>есту</a:t>
            </a:r>
            <a:r>
              <a:rPr lang="ru-RU"/>
              <a:t> </a:t>
            </a:r>
            <a:r>
              <a:rPr lang="ru-RU" err="1"/>
              <a:t>жүйкесіне</a:t>
            </a:r>
            <a:r>
              <a:rPr lang="ru-RU"/>
              <a:t> </a:t>
            </a:r>
            <a:r>
              <a:rPr lang="ru-RU" err="1"/>
              <a:t>кіші</a:t>
            </a:r>
            <a:r>
              <a:rPr lang="ru-RU"/>
              <a:t> </a:t>
            </a:r>
            <a:r>
              <a:rPr lang="ru-RU" err="1"/>
              <a:t>контактілер</a:t>
            </a:r>
            <a:r>
              <a:rPr lang="ru-RU"/>
              <a:t> (</a:t>
            </a:r>
            <a:r>
              <a:rPr lang="ru-RU" err="1"/>
              <a:t>электродтар</a:t>
            </a:r>
            <a:r>
              <a:rPr lang="ru-RU"/>
              <a:t>) </a:t>
            </a:r>
            <a:r>
              <a:rPr lang="ru-RU" err="1"/>
              <a:t>арқылы</a:t>
            </a:r>
            <a:r>
              <a:rPr lang="ru-RU"/>
              <a:t> </a:t>
            </a:r>
            <a:r>
              <a:rPr lang="ru-RU" err="1"/>
              <a:t>жеткізді</a:t>
            </a:r>
            <a:r>
              <a:rPr lang="ru-RU"/>
              <a:t>, ал </a:t>
            </a:r>
            <a:r>
              <a:rPr lang="ru-RU" err="1"/>
              <a:t>есту</a:t>
            </a:r>
            <a:r>
              <a:rPr lang="ru-RU"/>
              <a:t> </a:t>
            </a:r>
            <a:r>
              <a:rPr lang="ru-RU" err="1"/>
              <a:t>жүйкесі</a:t>
            </a:r>
            <a:r>
              <a:rPr lang="ru-RU"/>
              <a:t> </a:t>
            </a:r>
            <a:r>
              <a:rPr lang="ru-RU" err="1"/>
              <a:t>миға</a:t>
            </a:r>
            <a:r>
              <a:rPr lang="ru-RU"/>
              <a:t> </a:t>
            </a:r>
            <a:r>
              <a:rPr lang="ru-RU" err="1"/>
              <a:t>дыбыстық</a:t>
            </a:r>
            <a:r>
              <a:rPr lang="ru-RU"/>
              <a:t> </a:t>
            </a:r>
            <a:r>
              <a:rPr lang="ru-RU" err="1"/>
              <a:t>ақпаратты</a:t>
            </a:r>
            <a:r>
              <a:rPr lang="ru-RU"/>
              <a:t> </a:t>
            </a:r>
            <a:r>
              <a:rPr lang="ru-RU" err="1"/>
              <a:t>жіберді</a:t>
            </a:r>
            <a:r>
              <a:rPr lang="ru-RU"/>
              <a:t>, </a:t>
            </a:r>
            <a:r>
              <a:rPr lang="ru-RU" err="1"/>
              <a:t>ол</a:t>
            </a:r>
            <a:r>
              <a:rPr lang="ru-RU"/>
              <a:t> </a:t>
            </a:r>
            <a:r>
              <a:rPr lang="ru-RU" err="1"/>
              <a:t>өңделді</a:t>
            </a:r>
            <a:r>
              <a:rPr lang="ru-RU"/>
              <a:t>.</a:t>
            </a:r>
            <a:endParaRPr lang="ru-RU">
              <a:ea typeface="+mn-lt"/>
              <a:cs typeface="+mn-lt"/>
            </a:endParaRPr>
          </a:p>
          <a:p>
            <a:endParaRPr lang="ru-RU"/>
          </a:p>
        </p:txBody>
      </p:sp>
      <p:pic>
        <p:nvPicPr>
          <p:cNvPr id="5" name="Рисунок 5">
            <a:extLst>
              <a:ext uri="{FF2B5EF4-FFF2-40B4-BE49-F238E27FC236}">
                <a16:creationId xmlns:a16="http://schemas.microsoft.com/office/drawing/2014/main" id="{B4C65B7C-DDBC-4AD3-AA38-DF2772B731B4}"/>
              </a:ext>
            </a:extLst>
          </p:cNvPr>
          <p:cNvPicPr>
            <a:picLocks noChangeAspect="1"/>
          </p:cNvPicPr>
          <p:nvPr/>
        </p:nvPicPr>
        <p:blipFill>
          <a:blip r:embed="rId2"/>
          <a:stretch>
            <a:fillRect/>
          </a:stretch>
        </p:blipFill>
        <p:spPr>
          <a:xfrm>
            <a:off x="5824628" y="1710637"/>
            <a:ext cx="2728103" cy="3005407"/>
          </a:xfrm>
          <a:prstGeom prst="rect">
            <a:avLst/>
          </a:prstGeom>
        </p:spPr>
      </p:pic>
    </p:spTree>
    <p:extLst>
      <p:ext uri="{BB962C8B-B14F-4D97-AF65-F5344CB8AC3E}">
        <p14:creationId xmlns:p14="http://schemas.microsoft.com/office/powerpoint/2010/main" val="1012838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83912F9D-A19E-4EA6-931A-192656BC1DC5}"/>
              </a:ext>
            </a:extLst>
          </p:cNvPr>
          <p:cNvSpPr>
            <a:spLocks noGrp="1" noChangeArrowheads="1"/>
          </p:cNvSpPr>
          <p:nvPr>
            <p:ph type="title" idx="4294967295"/>
          </p:nvPr>
        </p:nvSpPr>
        <p:spPr>
          <a:xfrm>
            <a:off x="0" y="277813"/>
            <a:ext cx="8229600" cy="703262"/>
          </a:xfrm>
        </p:spPr>
        <p:txBody>
          <a:bodyPr rtlCol="0">
            <a:normAutofit fontScale="90000"/>
            <a:scene3d>
              <a:camera prst="orthographicFront"/>
              <a:lightRig rig="soft" dir="t">
                <a:rot lat="0" lon="0" rev="16800000"/>
              </a:lightRig>
            </a:scene3d>
            <a:sp3d prstMaterial="softEdge">
              <a:bevelT w="38100" h="38100"/>
            </a:sp3d>
          </a:bodyPr>
          <a:lstStyle/>
          <a:p>
            <a:pPr>
              <a:defRPr/>
            </a:pPr>
            <a:r>
              <a:rPr lang="ru-RU" sz="4000" b="1"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е</a:t>
            </a:r>
            <a:r>
              <a:rPr lang="ru-RU" sz="1200" err="1">
                <a:latin typeface="Times New Roman"/>
                <a:ea typeface="SimSun"/>
                <a:cs typeface="Times New Roman"/>
              </a:rPr>
              <a:t>Жасанды</a:t>
            </a:r>
            <a:r>
              <a:rPr lang="ru-RU" sz="1200">
                <a:latin typeface="Times New Roman"/>
                <a:ea typeface="SimSun"/>
                <a:cs typeface="Times New Roman"/>
              </a:rPr>
              <a:t> </a:t>
            </a:r>
            <a:r>
              <a:rPr lang="ru-RU" sz="1200" err="1">
                <a:latin typeface="Times New Roman"/>
                <a:ea typeface="SimSun"/>
                <a:cs typeface="Times New Roman"/>
              </a:rPr>
              <a:t>жүрек</a:t>
            </a:r>
            <a:br>
              <a:rPr lang="ru-RU" sz="1100">
                <a:latin typeface="Calibri"/>
                <a:ea typeface="SimSun"/>
                <a:cs typeface="Times New Roman"/>
              </a:rPr>
            </a:br>
            <a:r>
              <a:rPr lang="ru-RU" sz="1200" err="1">
                <a:latin typeface="Times New Roman"/>
                <a:ea typeface="SimSun"/>
                <a:cs typeface="Times New Roman"/>
              </a:rPr>
              <a:t>Жасанды</a:t>
            </a:r>
            <a:r>
              <a:rPr lang="ru-RU" sz="1200">
                <a:latin typeface="Times New Roman"/>
                <a:ea typeface="SimSun"/>
                <a:cs typeface="Times New Roman"/>
              </a:rPr>
              <a:t> </a:t>
            </a:r>
            <a:r>
              <a:rPr lang="ru-RU" sz="1200" err="1">
                <a:latin typeface="Times New Roman"/>
                <a:ea typeface="SimSun"/>
                <a:cs typeface="Times New Roman"/>
              </a:rPr>
              <a:t>жүрек</a:t>
            </a:r>
            <a:br>
              <a:rPr lang="ru-RU" sz="1100">
                <a:latin typeface="Calibri"/>
                <a:ea typeface="SimSun"/>
                <a:cs typeface="Times New Roman"/>
              </a:rPr>
            </a:br>
            <a:r>
              <a:rPr lang="ru-RU" sz="1200" err="1">
                <a:latin typeface="Times New Roman"/>
                <a:ea typeface="SimSun"/>
                <a:cs typeface="Times New Roman"/>
              </a:rPr>
              <a:t>Жасанды</a:t>
            </a:r>
            <a:r>
              <a:rPr lang="ru-RU" sz="1200">
                <a:latin typeface="Times New Roman"/>
                <a:ea typeface="SimSun"/>
                <a:cs typeface="Times New Roman"/>
              </a:rPr>
              <a:t> </a:t>
            </a:r>
            <a:r>
              <a:rPr lang="ru-RU" sz="1200" err="1">
                <a:latin typeface="Times New Roman"/>
                <a:ea typeface="SimSun"/>
                <a:cs typeface="Times New Roman"/>
              </a:rPr>
              <a:t>жүрек</a:t>
            </a:r>
            <a:br>
              <a:rPr lang="ru-RU" sz="1100">
                <a:latin typeface="Calibri"/>
                <a:ea typeface="SimSun"/>
                <a:cs typeface="Times New Roman"/>
              </a:rPr>
            </a:br>
            <a:r>
              <a:rPr lang="" sz="40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Ж</a:t>
            </a:r>
            <a:endParaRPr lang="ru-RU" sz="40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26627" name="Rectangle 3">
            <a:extLst>
              <a:ext uri="{FF2B5EF4-FFF2-40B4-BE49-F238E27FC236}">
                <a16:creationId xmlns:a16="http://schemas.microsoft.com/office/drawing/2014/main" id="{3F8990C6-99CD-4F5C-AFA4-8861038CC9F8}"/>
              </a:ext>
            </a:extLst>
          </p:cNvPr>
          <p:cNvSpPr>
            <a:spLocks noGrp="1" noChangeArrowheads="1"/>
          </p:cNvSpPr>
          <p:nvPr>
            <p:ph idx="4294967295"/>
          </p:nvPr>
        </p:nvSpPr>
        <p:spPr>
          <a:xfrm>
            <a:off x="0" y="1052513"/>
            <a:ext cx="8642350" cy="5545137"/>
          </a:xfrm>
        </p:spPr>
        <p:txBody>
          <a:bodyPr/>
          <a:lstStyle/>
          <a:p>
            <a:pPr algn="just" eaLnBrk="1" hangingPunct="1">
              <a:lnSpc>
                <a:spcPct val="90000"/>
              </a:lnSpc>
            </a:pPr>
            <a:r>
              <a:rPr lang="ru-RU" sz="2600" err="1">
                <a:solidFill>
                  <a:srgbClr val="FF0000"/>
                </a:solidFill>
                <a:ea typeface="+mn-lt"/>
                <a:cs typeface="+mn-lt"/>
              </a:rPr>
              <a:t>Жасанды</a:t>
            </a:r>
            <a:r>
              <a:rPr lang="ru-RU" sz="2600">
                <a:solidFill>
                  <a:srgbClr val="FF0000"/>
                </a:solidFill>
                <a:ea typeface="+mn-lt"/>
                <a:cs typeface="+mn-lt"/>
              </a:rPr>
              <a:t> </a:t>
            </a:r>
            <a:r>
              <a:rPr lang="ru-RU" sz="2600" err="1">
                <a:solidFill>
                  <a:srgbClr val="FF0000"/>
                </a:solidFill>
                <a:ea typeface="+mn-lt"/>
                <a:cs typeface="+mn-lt"/>
              </a:rPr>
              <a:t>жүрек</a:t>
            </a:r>
            <a:r>
              <a:rPr lang="ru-RU" sz="2600">
                <a:ea typeface="+mn-lt"/>
                <a:cs typeface="+mn-lt"/>
              </a:rPr>
              <a:t> - </a:t>
            </a:r>
            <a:r>
              <a:rPr lang="ru-RU" sz="2600" err="1">
                <a:ea typeface="+mn-lt"/>
                <a:cs typeface="+mn-lt"/>
              </a:rPr>
              <a:t>бұл</a:t>
            </a:r>
            <a:r>
              <a:rPr lang="ru-RU" sz="2600">
                <a:ea typeface="+mn-lt"/>
                <a:cs typeface="+mn-lt"/>
              </a:rPr>
              <a:t> </a:t>
            </a:r>
            <a:r>
              <a:rPr lang="ru-RU" sz="2600" err="1">
                <a:ea typeface="+mn-lt"/>
                <a:cs typeface="+mn-lt"/>
              </a:rPr>
              <a:t>трансплантацияға</a:t>
            </a:r>
            <a:r>
              <a:rPr lang="ru-RU" sz="2600">
                <a:ea typeface="+mn-lt"/>
                <a:cs typeface="+mn-lt"/>
              </a:rPr>
              <a:t> </a:t>
            </a:r>
            <a:r>
              <a:rPr lang="ru-RU" sz="2600" err="1">
                <a:ea typeface="+mn-lt"/>
                <a:cs typeface="+mn-lt"/>
              </a:rPr>
              <a:t>балама</a:t>
            </a:r>
            <a:r>
              <a:rPr lang="ru-RU" sz="2600">
                <a:ea typeface="+mn-lt"/>
                <a:cs typeface="+mn-lt"/>
              </a:rPr>
              <a:t>. </a:t>
            </a:r>
            <a:r>
              <a:rPr lang="ru-RU" sz="2600" err="1">
                <a:ea typeface="+mn-lt"/>
                <a:cs typeface="+mn-lt"/>
              </a:rPr>
              <a:t>Жүрек</a:t>
            </a:r>
            <a:r>
              <a:rPr lang="ru-RU" sz="2600">
                <a:ea typeface="+mn-lt"/>
                <a:cs typeface="+mn-lt"/>
              </a:rPr>
              <a:t> </a:t>
            </a:r>
            <a:r>
              <a:rPr lang="ru-RU" sz="2600" err="1">
                <a:ea typeface="+mn-lt"/>
                <a:cs typeface="+mn-lt"/>
              </a:rPr>
              <a:t>немесе</a:t>
            </a:r>
            <a:r>
              <a:rPr lang="ru-RU" sz="2600">
                <a:ea typeface="+mn-lt"/>
                <a:cs typeface="+mn-lt"/>
              </a:rPr>
              <a:t> </a:t>
            </a:r>
            <a:r>
              <a:rPr lang="ru-RU" sz="2600" err="1">
                <a:ea typeface="+mn-lt"/>
                <a:cs typeface="+mn-lt"/>
              </a:rPr>
              <a:t>жасанды</a:t>
            </a:r>
            <a:r>
              <a:rPr lang="ru-RU" sz="2600">
                <a:ea typeface="+mn-lt"/>
                <a:cs typeface="+mn-lt"/>
              </a:rPr>
              <a:t> </a:t>
            </a:r>
            <a:r>
              <a:rPr lang="ru-RU" sz="2600" err="1">
                <a:ea typeface="+mn-lt"/>
                <a:cs typeface="+mn-lt"/>
              </a:rPr>
              <a:t>қарыншалар</a:t>
            </a:r>
            <a:r>
              <a:rPr lang="ru-RU" sz="2600">
                <a:ea typeface="+mn-lt"/>
                <a:cs typeface="+mn-lt"/>
              </a:rPr>
              <a:t> </a:t>
            </a:r>
            <a:r>
              <a:rPr lang="ru-RU" sz="2600" err="1">
                <a:ea typeface="+mn-lt"/>
                <a:cs typeface="+mn-lt"/>
              </a:rPr>
              <a:t>жүрек</a:t>
            </a:r>
            <a:r>
              <a:rPr lang="ru-RU" sz="2600">
                <a:ea typeface="+mn-lt"/>
                <a:cs typeface="+mn-lt"/>
              </a:rPr>
              <a:t> </a:t>
            </a:r>
            <a:r>
              <a:rPr lang="ru-RU" sz="2600" err="1">
                <a:ea typeface="+mn-lt"/>
                <a:cs typeface="+mn-lt"/>
              </a:rPr>
              <a:t>жеткіліксіздігінің</a:t>
            </a:r>
            <a:r>
              <a:rPr lang="ru-RU" sz="2600">
                <a:ea typeface="+mn-lt"/>
                <a:cs typeface="+mn-lt"/>
              </a:rPr>
              <a:t> </a:t>
            </a:r>
            <a:r>
              <a:rPr lang="ru-RU" sz="2600" err="1">
                <a:ea typeface="+mn-lt"/>
                <a:cs typeface="+mn-lt"/>
              </a:rPr>
              <a:t>соңғы</a:t>
            </a:r>
            <a:r>
              <a:rPr lang="ru-RU" sz="2600">
                <a:ea typeface="+mn-lt"/>
                <a:cs typeface="+mn-lt"/>
              </a:rPr>
              <a:t> </a:t>
            </a:r>
            <a:r>
              <a:rPr lang="ru-RU" sz="2600" err="1">
                <a:ea typeface="+mn-lt"/>
                <a:cs typeface="+mn-lt"/>
              </a:rPr>
              <a:t>сатысында</a:t>
            </a:r>
            <a:r>
              <a:rPr lang="ru-RU" sz="2600">
                <a:ea typeface="+mn-lt"/>
                <a:cs typeface="+mn-lt"/>
              </a:rPr>
              <a:t> </a:t>
            </a:r>
            <a:r>
              <a:rPr lang="ru-RU" sz="2600" err="1">
                <a:ea typeface="+mn-lt"/>
                <a:cs typeface="+mn-lt"/>
              </a:rPr>
              <a:t>пациенттерде</a:t>
            </a:r>
            <a:r>
              <a:rPr lang="ru-RU" sz="2600">
                <a:ea typeface="+mn-lt"/>
                <a:cs typeface="+mn-lt"/>
              </a:rPr>
              <a:t> </a:t>
            </a:r>
            <a:r>
              <a:rPr lang="ru-RU" sz="2600" err="1">
                <a:ea typeface="+mn-lt"/>
                <a:cs typeface="+mn-lt"/>
              </a:rPr>
              <a:t>өз</a:t>
            </a:r>
            <a:r>
              <a:rPr lang="ru-RU" sz="2600">
                <a:ea typeface="+mn-lt"/>
                <a:cs typeface="+mn-lt"/>
              </a:rPr>
              <a:t> </a:t>
            </a:r>
            <a:r>
              <a:rPr lang="ru-RU" sz="2600" err="1">
                <a:ea typeface="+mn-lt"/>
                <a:cs typeface="+mn-lt"/>
              </a:rPr>
              <a:t>өмірін</a:t>
            </a:r>
            <a:r>
              <a:rPr lang="ru-RU" sz="2600">
                <a:ea typeface="+mn-lt"/>
                <a:cs typeface="+mn-lt"/>
              </a:rPr>
              <a:t> </a:t>
            </a:r>
            <a:r>
              <a:rPr lang="ru-RU" sz="2600" err="1">
                <a:ea typeface="+mn-lt"/>
                <a:cs typeface="+mn-lt"/>
              </a:rPr>
              <a:t>сақтап</a:t>
            </a:r>
            <a:r>
              <a:rPr lang="ru-RU" sz="2600">
                <a:ea typeface="+mn-lt"/>
                <a:cs typeface="+mn-lt"/>
              </a:rPr>
              <a:t> </a:t>
            </a:r>
            <a:r>
              <a:rPr lang="ru-RU" sz="2600" err="1">
                <a:ea typeface="+mn-lt"/>
                <a:cs typeface="+mn-lt"/>
              </a:rPr>
              <a:t>қалу</a:t>
            </a:r>
            <a:r>
              <a:rPr lang="ru-RU" sz="2600">
                <a:ea typeface="+mn-lt"/>
                <a:cs typeface="+mn-lt"/>
              </a:rPr>
              <a:t> </a:t>
            </a:r>
            <a:r>
              <a:rPr lang="ru-RU" sz="2600" err="1">
                <a:ea typeface="+mn-lt"/>
                <a:cs typeface="+mn-lt"/>
              </a:rPr>
              <a:t>үшін</a:t>
            </a:r>
            <a:r>
              <a:rPr lang="ru-RU" sz="2600">
                <a:ea typeface="+mn-lt"/>
                <a:cs typeface="+mn-lt"/>
              </a:rPr>
              <a:t> </a:t>
            </a:r>
            <a:r>
              <a:rPr lang="ru-RU" sz="2600" err="1">
                <a:ea typeface="+mn-lt"/>
                <a:cs typeface="+mn-lt"/>
              </a:rPr>
              <a:t>және</a:t>
            </a:r>
            <a:r>
              <a:rPr lang="ru-RU" sz="2600">
                <a:ea typeface="+mn-lt"/>
                <a:cs typeface="+mn-lt"/>
              </a:rPr>
              <a:t> </a:t>
            </a:r>
            <a:r>
              <a:rPr lang="ru-RU" sz="2600" err="1">
                <a:ea typeface="+mn-lt"/>
                <a:cs typeface="+mn-lt"/>
              </a:rPr>
              <a:t>жүрек</a:t>
            </a:r>
            <a:r>
              <a:rPr lang="ru-RU" sz="2600">
                <a:ea typeface="+mn-lt"/>
                <a:cs typeface="+mn-lt"/>
              </a:rPr>
              <a:t> </a:t>
            </a:r>
            <a:r>
              <a:rPr lang="ru-RU" sz="2600" err="1">
                <a:ea typeface="+mn-lt"/>
                <a:cs typeface="+mn-lt"/>
              </a:rPr>
              <a:t>трансплантациясы</a:t>
            </a:r>
            <a:r>
              <a:rPr lang="ru-RU" sz="2600">
                <a:ea typeface="+mn-lt"/>
                <a:cs typeface="+mn-lt"/>
              </a:rPr>
              <a:t> </a:t>
            </a:r>
            <a:r>
              <a:rPr lang="ru-RU" sz="2600" err="1">
                <a:ea typeface="+mn-lt"/>
                <a:cs typeface="+mn-lt"/>
              </a:rPr>
              <a:t>үшін</a:t>
            </a:r>
            <a:r>
              <a:rPr lang="ru-RU" sz="2600">
                <a:ea typeface="+mn-lt"/>
                <a:cs typeface="+mn-lt"/>
              </a:rPr>
              <a:t> </a:t>
            </a:r>
            <a:r>
              <a:rPr lang="ru-RU" sz="2600" err="1">
                <a:ea typeface="+mn-lt"/>
                <a:cs typeface="+mn-lt"/>
              </a:rPr>
              <a:t>донорлық</a:t>
            </a:r>
            <a:r>
              <a:rPr lang="ru-RU" sz="2600">
                <a:ea typeface="+mn-lt"/>
                <a:cs typeface="+mn-lt"/>
              </a:rPr>
              <a:t> орган </a:t>
            </a:r>
            <a:r>
              <a:rPr lang="ru-RU" sz="2600" err="1">
                <a:ea typeface="+mn-lt"/>
                <a:cs typeface="+mn-lt"/>
              </a:rPr>
              <a:t>табылғанша</a:t>
            </a:r>
            <a:r>
              <a:rPr lang="ru-RU" sz="2600">
                <a:ea typeface="+mn-lt"/>
                <a:cs typeface="+mn-lt"/>
              </a:rPr>
              <a:t> </a:t>
            </a:r>
            <a:r>
              <a:rPr lang="ru-RU" sz="2600" err="1">
                <a:ea typeface="+mn-lt"/>
                <a:cs typeface="+mn-lt"/>
              </a:rPr>
              <a:t>қан</a:t>
            </a:r>
            <a:r>
              <a:rPr lang="ru-RU" sz="2600">
                <a:ea typeface="+mn-lt"/>
                <a:cs typeface="+mn-lt"/>
              </a:rPr>
              <a:t> </a:t>
            </a:r>
            <a:r>
              <a:rPr lang="ru-RU" sz="2600" err="1">
                <a:ea typeface="+mn-lt"/>
                <a:cs typeface="+mn-lt"/>
              </a:rPr>
              <a:t>айналымын</a:t>
            </a:r>
            <a:r>
              <a:rPr lang="ru-RU" sz="2600">
                <a:ea typeface="+mn-lt"/>
                <a:cs typeface="+mn-lt"/>
              </a:rPr>
              <a:t> </a:t>
            </a:r>
            <a:r>
              <a:rPr lang="ru-RU" sz="2600" err="1">
                <a:ea typeface="+mn-lt"/>
                <a:cs typeface="+mn-lt"/>
              </a:rPr>
              <a:t>қолдау</a:t>
            </a:r>
            <a:r>
              <a:rPr lang="ru-RU" sz="2600">
                <a:ea typeface="+mn-lt"/>
                <a:cs typeface="+mn-lt"/>
              </a:rPr>
              <a:t> </a:t>
            </a:r>
            <a:r>
              <a:rPr lang="ru-RU" sz="2600" err="1">
                <a:ea typeface="+mn-lt"/>
                <a:cs typeface="+mn-lt"/>
              </a:rPr>
              <a:t>үшін</a:t>
            </a:r>
            <a:r>
              <a:rPr lang="ru-RU" sz="2600">
                <a:ea typeface="+mn-lt"/>
                <a:cs typeface="+mn-lt"/>
              </a:rPr>
              <a:t> </a:t>
            </a:r>
            <a:r>
              <a:rPr lang="ru-RU" sz="2600" err="1">
                <a:ea typeface="+mn-lt"/>
                <a:cs typeface="+mn-lt"/>
              </a:rPr>
              <a:t>қолданылады</a:t>
            </a:r>
            <a:r>
              <a:rPr lang="ru-RU" sz="2600">
                <a:ea typeface="+mn-lt"/>
                <a:cs typeface="+mn-lt"/>
              </a:rPr>
              <a:t>. 1998 </a:t>
            </a:r>
            <a:r>
              <a:rPr lang="ru-RU" sz="2600" err="1">
                <a:ea typeface="+mn-lt"/>
                <a:cs typeface="+mn-lt"/>
              </a:rPr>
              <a:t>жылы</a:t>
            </a:r>
            <a:r>
              <a:rPr lang="ru-RU" sz="2600">
                <a:ea typeface="+mn-lt"/>
                <a:cs typeface="+mn-lt"/>
              </a:rPr>
              <a:t> </a:t>
            </a:r>
            <a:r>
              <a:rPr lang="ru-RU" sz="2600" err="1">
                <a:ea typeface="+mn-lt"/>
                <a:cs typeface="+mn-lt"/>
              </a:rPr>
              <a:t>әлемде</a:t>
            </a:r>
            <a:r>
              <a:rPr lang="ru-RU" sz="2600">
                <a:ea typeface="+mn-lt"/>
                <a:cs typeface="+mn-lt"/>
              </a:rPr>
              <a:t> </a:t>
            </a:r>
            <a:r>
              <a:rPr lang="ru-RU" sz="2600" err="1">
                <a:ea typeface="+mn-lt"/>
                <a:cs typeface="+mn-lt"/>
              </a:rPr>
              <a:t>тұңғыш</a:t>
            </a:r>
            <a:r>
              <a:rPr lang="ru-RU" sz="2600">
                <a:ea typeface="+mn-lt"/>
                <a:cs typeface="+mn-lt"/>
              </a:rPr>
              <a:t> </a:t>
            </a:r>
            <a:r>
              <a:rPr lang="ru-RU" sz="2600" err="1">
                <a:ea typeface="+mn-lt"/>
                <a:cs typeface="+mn-lt"/>
              </a:rPr>
              <a:t>рет</a:t>
            </a:r>
            <a:r>
              <a:rPr lang="ru-RU" sz="2600">
                <a:ea typeface="+mn-lt"/>
                <a:cs typeface="+mn-lt"/>
              </a:rPr>
              <a:t> НАСА </a:t>
            </a:r>
            <a:r>
              <a:rPr lang="ru-RU" sz="2600" err="1">
                <a:ea typeface="+mn-lt"/>
                <a:cs typeface="+mn-lt"/>
              </a:rPr>
              <a:t>мамандары</a:t>
            </a:r>
            <a:r>
              <a:rPr lang="ru-RU" sz="2600">
                <a:ea typeface="+mn-lt"/>
                <a:cs typeface="+mn-lt"/>
              </a:rPr>
              <a:t> мен Майкл </a:t>
            </a:r>
            <a:r>
              <a:rPr lang="ru-RU" sz="2600" err="1">
                <a:ea typeface="+mn-lt"/>
                <a:cs typeface="+mn-lt"/>
              </a:rPr>
              <a:t>ДэБакейдің</a:t>
            </a:r>
            <a:r>
              <a:rPr lang="ru-RU" sz="2600">
                <a:ea typeface="+mn-lt"/>
                <a:cs typeface="+mn-lt"/>
              </a:rPr>
              <a:t> </a:t>
            </a:r>
            <a:r>
              <a:rPr lang="ru-RU" sz="2600" err="1">
                <a:ea typeface="+mn-lt"/>
                <a:cs typeface="+mn-lt"/>
              </a:rPr>
              <a:t>қатысуымен</a:t>
            </a:r>
            <a:r>
              <a:rPr lang="ru-RU" sz="2600">
                <a:ea typeface="+mn-lt"/>
                <a:cs typeface="+mn-lt"/>
              </a:rPr>
              <a:t> </a:t>
            </a:r>
            <a:r>
              <a:rPr lang="ru-RU" sz="2600" err="1">
                <a:ea typeface="+mn-lt"/>
                <a:cs typeface="+mn-lt"/>
              </a:rPr>
              <a:t>жасалған</a:t>
            </a:r>
            <a:r>
              <a:rPr lang="ru-RU" sz="2600">
                <a:ea typeface="+mn-lt"/>
                <a:cs typeface="+mn-lt"/>
              </a:rPr>
              <a:t> </a:t>
            </a:r>
            <a:r>
              <a:rPr lang="ru-RU" sz="2600" err="1">
                <a:ea typeface="+mn-lt"/>
                <a:cs typeface="+mn-lt"/>
              </a:rPr>
              <a:t>жұмыс</a:t>
            </a:r>
            <a:r>
              <a:rPr lang="ru-RU" sz="2600">
                <a:ea typeface="+mn-lt"/>
                <a:cs typeface="+mn-lt"/>
              </a:rPr>
              <a:t> </a:t>
            </a:r>
            <a:r>
              <a:rPr lang="ru-RU" sz="2600" err="1">
                <a:ea typeface="+mn-lt"/>
                <a:cs typeface="+mn-lt"/>
              </a:rPr>
              <a:t>жасаудың</a:t>
            </a:r>
            <a:r>
              <a:rPr lang="ru-RU" sz="2600">
                <a:ea typeface="+mn-lt"/>
                <a:cs typeface="+mn-lt"/>
              </a:rPr>
              <a:t> </a:t>
            </a:r>
            <a:r>
              <a:rPr lang="ru-RU" sz="2600" err="1">
                <a:ea typeface="+mn-lt"/>
                <a:cs typeface="+mn-lt"/>
              </a:rPr>
              <a:t>принципиалды</a:t>
            </a:r>
            <a:r>
              <a:rPr lang="ru-RU" sz="2600">
                <a:ea typeface="+mn-lt"/>
                <a:cs typeface="+mn-lt"/>
              </a:rPr>
              <a:t> </a:t>
            </a:r>
            <a:r>
              <a:rPr lang="ru-RU" sz="2600" err="1">
                <a:ea typeface="+mn-lt"/>
                <a:cs typeface="+mn-lt"/>
              </a:rPr>
              <a:t>жаңа</a:t>
            </a:r>
            <a:r>
              <a:rPr lang="ru-RU" sz="2600">
                <a:ea typeface="+mn-lt"/>
                <a:cs typeface="+mn-lt"/>
              </a:rPr>
              <a:t> </a:t>
            </a:r>
            <a:r>
              <a:rPr lang="ru-RU" sz="2600" err="1">
                <a:ea typeface="+mn-lt"/>
                <a:cs typeface="+mn-lt"/>
              </a:rPr>
              <a:t>принципі</a:t>
            </a:r>
            <a:r>
              <a:rPr lang="ru-RU" sz="2600">
                <a:ea typeface="+mn-lt"/>
                <a:cs typeface="+mn-lt"/>
              </a:rPr>
              <a:t> </a:t>
            </a:r>
            <a:r>
              <a:rPr lang="ru-RU" sz="2600" err="1">
                <a:ea typeface="+mn-lt"/>
                <a:cs typeface="+mn-lt"/>
              </a:rPr>
              <a:t>жасанды</a:t>
            </a:r>
            <a:r>
              <a:rPr lang="ru-RU" sz="2600">
                <a:ea typeface="+mn-lt"/>
                <a:cs typeface="+mn-lt"/>
              </a:rPr>
              <a:t> </a:t>
            </a:r>
            <a:r>
              <a:rPr lang="ru-RU" sz="2600" err="1">
                <a:ea typeface="+mn-lt"/>
                <a:cs typeface="+mn-lt"/>
              </a:rPr>
              <a:t>қарыншаға</a:t>
            </a:r>
            <a:r>
              <a:rPr lang="ru-RU" sz="2600">
                <a:ea typeface="+mn-lt"/>
                <a:cs typeface="+mn-lt"/>
              </a:rPr>
              <a:t> </a:t>
            </a:r>
            <a:r>
              <a:rPr lang="ru-RU" sz="2600" err="1">
                <a:ea typeface="+mn-lt"/>
                <a:cs typeface="+mn-lt"/>
              </a:rPr>
              <a:t>енгізілді</a:t>
            </a:r>
            <a:r>
              <a:rPr lang="ru-RU" sz="2600">
                <a:ea typeface="+mn-lt"/>
                <a:cs typeface="+mn-lt"/>
              </a:rPr>
              <a:t>. </a:t>
            </a:r>
            <a:r>
              <a:rPr lang="ru-RU" sz="2600" err="1">
                <a:ea typeface="+mn-lt"/>
                <a:cs typeface="+mn-lt"/>
              </a:rPr>
              <a:t>Салмағы</a:t>
            </a:r>
            <a:r>
              <a:rPr lang="ru-RU" sz="2600">
                <a:ea typeface="+mn-lt"/>
                <a:cs typeface="+mn-lt"/>
              </a:rPr>
              <a:t> </a:t>
            </a:r>
            <a:r>
              <a:rPr lang="ru-RU" sz="2600" err="1">
                <a:ea typeface="+mn-lt"/>
                <a:cs typeface="+mn-lt"/>
              </a:rPr>
              <a:t>небары</a:t>
            </a:r>
            <a:r>
              <a:rPr lang="ru-RU" sz="2600">
                <a:ea typeface="+mn-lt"/>
                <a:cs typeface="+mn-lt"/>
              </a:rPr>
              <a:t> 93 грамм </a:t>
            </a:r>
            <a:r>
              <a:rPr lang="ru-RU" sz="2600" err="1">
                <a:ea typeface="+mn-lt"/>
                <a:cs typeface="+mn-lt"/>
              </a:rPr>
              <a:t>болатын</a:t>
            </a:r>
            <a:r>
              <a:rPr lang="ru-RU" sz="2600">
                <a:ea typeface="+mn-lt"/>
                <a:cs typeface="+mn-lt"/>
              </a:rPr>
              <a:t> </a:t>
            </a:r>
            <a:r>
              <a:rPr lang="ru-RU" sz="2600" err="1">
                <a:ea typeface="+mn-lt"/>
                <a:cs typeface="+mn-lt"/>
              </a:rPr>
              <a:t>бұл</a:t>
            </a:r>
            <a:r>
              <a:rPr lang="ru-RU" sz="2600">
                <a:ea typeface="+mn-lt"/>
                <a:cs typeface="+mn-lt"/>
              </a:rPr>
              <a:t> </a:t>
            </a:r>
            <a:r>
              <a:rPr lang="ru-RU" sz="2600" err="1">
                <a:ea typeface="+mn-lt"/>
                <a:cs typeface="+mn-lt"/>
              </a:rPr>
              <a:t>шағын</a:t>
            </a:r>
            <a:r>
              <a:rPr lang="ru-RU" sz="2600">
                <a:ea typeface="+mn-lt"/>
                <a:cs typeface="+mn-lt"/>
              </a:rPr>
              <a:t> насос </a:t>
            </a:r>
            <a:r>
              <a:rPr lang="ru-RU" sz="2600" err="1">
                <a:ea typeface="+mn-lt"/>
                <a:cs typeface="+mn-lt"/>
              </a:rPr>
              <a:t>минутына</a:t>
            </a:r>
            <a:r>
              <a:rPr lang="ru-RU" sz="2600">
                <a:ea typeface="+mn-lt"/>
                <a:cs typeface="+mn-lt"/>
              </a:rPr>
              <a:t> 6-7 </a:t>
            </a:r>
            <a:r>
              <a:rPr lang="ru-RU" sz="2600" err="1">
                <a:ea typeface="+mn-lt"/>
                <a:cs typeface="+mn-lt"/>
              </a:rPr>
              <a:t>литрге</a:t>
            </a:r>
            <a:r>
              <a:rPr lang="ru-RU" sz="2600">
                <a:ea typeface="+mn-lt"/>
                <a:cs typeface="+mn-lt"/>
              </a:rPr>
              <a:t> </a:t>
            </a:r>
            <a:r>
              <a:rPr lang="ru-RU" sz="2600" err="1">
                <a:ea typeface="+mn-lt"/>
                <a:cs typeface="+mn-lt"/>
              </a:rPr>
              <a:t>дейін</a:t>
            </a:r>
            <a:r>
              <a:rPr lang="ru-RU" sz="2600">
                <a:ea typeface="+mn-lt"/>
                <a:cs typeface="+mn-lt"/>
              </a:rPr>
              <a:t> </a:t>
            </a:r>
            <a:r>
              <a:rPr lang="ru-RU" sz="2600" err="1">
                <a:ea typeface="+mn-lt"/>
                <a:cs typeface="+mn-lt"/>
              </a:rPr>
              <a:t>қан</a:t>
            </a:r>
            <a:r>
              <a:rPr lang="ru-RU" sz="2600">
                <a:ea typeface="+mn-lt"/>
                <a:cs typeface="+mn-lt"/>
              </a:rPr>
              <a:t> </a:t>
            </a:r>
            <a:r>
              <a:rPr lang="ru-RU" sz="2600" err="1">
                <a:ea typeface="+mn-lt"/>
                <a:cs typeface="+mn-lt"/>
              </a:rPr>
              <a:t>айдай</a:t>
            </a:r>
            <a:r>
              <a:rPr lang="ru-RU" sz="2600">
                <a:ea typeface="+mn-lt"/>
                <a:cs typeface="+mn-lt"/>
              </a:rPr>
              <a:t> </a:t>
            </a:r>
            <a:r>
              <a:rPr lang="ru-RU" sz="2600" err="1">
                <a:ea typeface="+mn-lt"/>
                <a:cs typeface="+mn-lt"/>
              </a:rPr>
              <a:t>алады</a:t>
            </a:r>
            <a:r>
              <a:rPr lang="ru-RU" sz="2600">
                <a:ea typeface="+mn-lt"/>
                <a:cs typeface="+mn-lt"/>
              </a:rPr>
              <a:t>, </a:t>
            </a:r>
            <a:r>
              <a:rPr lang="ru-RU" sz="2600" err="1">
                <a:ea typeface="+mn-lt"/>
                <a:cs typeface="+mn-lt"/>
              </a:rPr>
              <a:t>осылайша</a:t>
            </a:r>
            <a:r>
              <a:rPr lang="ru-RU" sz="2600">
                <a:ea typeface="+mn-lt"/>
                <a:cs typeface="+mn-lt"/>
              </a:rPr>
              <a:t> </a:t>
            </a:r>
            <a:r>
              <a:rPr lang="ru-RU" sz="2600" err="1">
                <a:ea typeface="+mn-lt"/>
                <a:cs typeface="+mn-lt"/>
              </a:rPr>
              <a:t>бүкіл</a:t>
            </a:r>
            <a:r>
              <a:rPr lang="ru-RU" sz="2600">
                <a:ea typeface="+mn-lt"/>
                <a:cs typeface="+mn-lt"/>
              </a:rPr>
              <a:t> </a:t>
            </a:r>
            <a:r>
              <a:rPr lang="ru-RU" sz="2600" err="1">
                <a:ea typeface="+mn-lt"/>
                <a:cs typeface="+mn-lt"/>
              </a:rPr>
              <a:t>дененің</a:t>
            </a:r>
            <a:r>
              <a:rPr lang="ru-RU" sz="2600">
                <a:ea typeface="+mn-lt"/>
                <a:cs typeface="+mn-lt"/>
              </a:rPr>
              <a:t> </a:t>
            </a:r>
            <a:r>
              <a:rPr lang="ru-RU" sz="2600" err="1">
                <a:ea typeface="+mn-lt"/>
                <a:cs typeface="+mn-lt"/>
              </a:rPr>
              <a:t>қалыпты</a:t>
            </a:r>
            <a:r>
              <a:rPr lang="ru-RU" sz="2600">
                <a:ea typeface="+mn-lt"/>
                <a:cs typeface="+mn-lt"/>
              </a:rPr>
              <a:t> </a:t>
            </a:r>
            <a:r>
              <a:rPr lang="ru-RU" sz="2600" err="1">
                <a:ea typeface="+mn-lt"/>
                <a:cs typeface="+mn-lt"/>
              </a:rPr>
              <a:t>жұмысын</a:t>
            </a:r>
            <a:r>
              <a:rPr lang="ru-RU" sz="2600">
                <a:ea typeface="+mn-lt"/>
                <a:cs typeface="+mn-lt"/>
              </a:rPr>
              <a:t> </a:t>
            </a:r>
            <a:r>
              <a:rPr lang="ru-RU" sz="2600" err="1">
                <a:ea typeface="+mn-lt"/>
                <a:cs typeface="+mn-lt"/>
              </a:rPr>
              <a:t>қамтамасыз</a:t>
            </a:r>
            <a:r>
              <a:rPr lang="ru-RU" sz="2600">
                <a:ea typeface="+mn-lt"/>
                <a:cs typeface="+mn-lt"/>
              </a:rPr>
              <a:t> </a:t>
            </a:r>
            <a:r>
              <a:rPr lang="ru-RU" sz="2600" err="1">
                <a:ea typeface="+mn-lt"/>
                <a:cs typeface="+mn-lt"/>
              </a:rPr>
              <a:t>етеді</a:t>
            </a:r>
            <a:r>
              <a:rPr lang="ru-RU" sz="2600">
                <a:ea typeface="+mn-lt"/>
                <a:cs typeface="+mn-lt"/>
              </a:rPr>
              <a:t>.</a:t>
            </a:r>
            <a:r>
              <a:rPr lang="ru-RU" altLang="ru-RU" sz="2600"/>
              <a:t>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57886E2B-0861-41A7-88CF-5230366645A5}"/>
              </a:ext>
            </a:extLst>
          </p:cNvPr>
          <p:cNvSpPr>
            <a:spLocks noGrp="1" noChangeArrowheads="1"/>
          </p:cNvSpPr>
          <p:nvPr/>
        </p:nvSpPr>
        <p:spPr bwMode="auto">
          <a:xfrm>
            <a:off x="363794" y="1012724"/>
            <a:ext cx="4132006" cy="5113440"/>
          </a:xfrm>
          <a:prstGeom prst="rect">
            <a:avLst/>
          </a:prstGeom>
        </p:spPr>
        <p:txBody>
          <a:bodyPr vert="horz" lIns="91440" tIns="45720" rIns="91440" bIns="45720" rtlCol="0">
            <a:normAutofit/>
          </a:bodyPr>
          <a:lstStyle>
            <a:lvl1pPr marL="342900" indent="-342900"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lnSpc>
                <a:spcPct val="90000"/>
              </a:lnSpc>
              <a:spcBef>
                <a:spcPct val="20000"/>
              </a:spcBef>
              <a:buClr>
                <a:schemeClr val="accent1"/>
              </a:buClr>
              <a:buSzPct val="80000"/>
              <a:buFont typeface="Arial" pitchFamily="34" charset="0"/>
              <a:buChar char=""/>
            </a:pPr>
            <a:r>
              <a:rPr lang="ru-RU" sz="2400">
                <a:latin typeface="+mn-lt"/>
                <a:cs typeface="+mn-cs"/>
              </a:rPr>
              <a:t>Ғалымдар адамның трансплантациясына дайын жасанды жүректің толықтай жұмыс істейтін прототипін жасадық дейді. Құрылғы жүрек соғысын нақтыға ұқсас етіп шығарып қана қоймай, сонымен қатар жүрек соғу жылдамдығы мен қан ағымын реттейтін арнайы электронды датчиктермен жабдықталған.</a:t>
            </a:r>
            <a:endParaRPr lang="ru-RU" altLang="ru-RU" sz="2400">
              <a:latin typeface="+mn-lt"/>
              <a:cs typeface="+mn-cs"/>
            </a:endParaRPr>
          </a:p>
        </p:txBody>
      </p:sp>
      <p:pic>
        <p:nvPicPr>
          <p:cNvPr id="27651" name="Picture 5" descr="heart250">
            <a:extLst>
              <a:ext uri="{FF2B5EF4-FFF2-40B4-BE49-F238E27FC236}">
                <a16:creationId xmlns:a16="http://schemas.microsoft.com/office/drawing/2014/main" id="{AB31C7F4-9E6F-46A1-BD64-EB3808C36D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10409" y="1317523"/>
            <a:ext cx="4376391" cy="4726502"/>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1CA105D8-2B1E-4A7F-90B9-55C8CD63DDFC}"/>
              </a:ext>
            </a:extLst>
          </p:cNvPr>
          <p:cNvSpPr>
            <a:spLocks noGrp="1" noChangeArrowheads="1"/>
          </p:cNvSpPr>
          <p:nvPr>
            <p:ph type="title" idx="4294967295"/>
          </p:nvPr>
        </p:nvSpPr>
        <p:spPr>
          <a:xfrm>
            <a:off x="0" y="80963"/>
            <a:ext cx="8229600" cy="847725"/>
          </a:xfrm>
        </p:spPr>
        <p:txBody>
          <a:bodyPr rtlCol="0">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ru-RU" sz="41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Кардиостимуляторы</a:t>
            </a:r>
          </a:p>
        </p:txBody>
      </p:sp>
      <p:sp>
        <p:nvSpPr>
          <p:cNvPr id="35843" name="Rectangle 3">
            <a:extLst>
              <a:ext uri="{FF2B5EF4-FFF2-40B4-BE49-F238E27FC236}">
                <a16:creationId xmlns:a16="http://schemas.microsoft.com/office/drawing/2014/main" id="{7D4A120E-121F-4324-9DA9-53D59F8C128A}"/>
              </a:ext>
            </a:extLst>
          </p:cNvPr>
          <p:cNvSpPr>
            <a:spLocks noGrp="1" noChangeArrowheads="1"/>
          </p:cNvSpPr>
          <p:nvPr>
            <p:ph idx="4294967295"/>
          </p:nvPr>
        </p:nvSpPr>
        <p:spPr>
          <a:xfrm>
            <a:off x="4500563" y="857250"/>
            <a:ext cx="4643437" cy="5857875"/>
          </a:xfrm>
        </p:spPr>
        <p:txBody>
          <a:bodyPr rtlCol="0">
            <a:normAutofit/>
          </a:bodyPr>
          <a:lstStyle/>
          <a:p>
            <a:pPr>
              <a:lnSpc>
                <a:spcPct val="80000"/>
              </a:lnSpc>
              <a:spcAft>
                <a:spcPts val="0"/>
              </a:spcAft>
              <a:buFont typeface="Wingdings 3" charset="2"/>
              <a:buChar char=""/>
              <a:defRPr/>
            </a:pPr>
            <a:r>
              <a:rPr lang="ru-RU" sz="2500" dirty="0" err="1">
                <a:ea typeface="+mn-lt"/>
                <a:cs typeface="+mn-lt"/>
              </a:rPr>
              <a:t>Медициналық</a:t>
            </a:r>
            <a:r>
              <a:rPr lang="ru-RU" sz="2500" dirty="0">
                <a:ea typeface="+mn-lt"/>
                <a:cs typeface="+mn-lt"/>
              </a:rPr>
              <a:t> </a:t>
            </a:r>
            <a:r>
              <a:rPr lang="ru-RU" sz="2500" dirty="0" err="1">
                <a:ea typeface="+mn-lt"/>
                <a:cs typeface="+mn-lt"/>
              </a:rPr>
              <a:t>жабдықтардың</a:t>
            </a:r>
            <a:r>
              <a:rPr lang="ru-RU" sz="2500" dirty="0">
                <a:ea typeface="+mn-lt"/>
                <a:cs typeface="+mn-lt"/>
              </a:rPr>
              <a:t> </a:t>
            </a:r>
            <a:r>
              <a:rPr lang="ru-RU" sz="2500" dirty="0" err="1">
                <a:ea typeface="+mn-lt"/>
                <a:cs typeface="+mn-lt"/>
              </a:rPr>
              <a:t>ең</a:t>
            </a:r>
            <a:r>
              <a:rPr lang="ru-RU" sz="2500" dirty="0">
                <a:ea typeface="+mn-lt"/>
                <a:cs typeface="+mn-lt"/>
              </a:rPr>
              <a:t> </a:t>
            </a:r>
            <a:r>
              <a:rPr lang="ru-RU" sz="2500" dirty="0" err="1">
                <a:ea typeface="+mn-lt"/>
                <a:cs typeface="+mn-lt"/>
              </a:rPr>
              <a:t>жоғары</a:t>
            </a:r>
            <a:r>
              <a:rPr lang="ru-RU" sz="2500" dirty="0">
                <a:ea typeface="+mn-lt"/>
                <a:cs typeface="+mn-lt"/>
              </a:rPr>
              <a:t> </a:t>
            </a:r>
            <a:r>
              <a:rPr lang="ru-RU" sz="2500" dirty="0" err="1">
                <a:ea typeface="+mn-lt"/>
                <a:cs typeface="+mn-lt"/>
              </a:rPr>
              <a:t>технологиялық</a:t>
            </a:r>
            <a:r>
              <a:rPr lang="ru-RU" sz="2500" dirty="0">
                <a:ea typeface="+mn-lt"/>
                <a:cs typeface="+mn-lt"/>
              </a:rPr>
              <a:t> </a:t>
            </a:r>
            <a:r>
              <a:rPr lang="ru-RU" sz="2500" dirty="0" err="1">
                <a:ea typeface="+mn-lt"/>
                <a:cs typeface="+mn-lt"/>
              </a:rPr>
              <a:t>түрлерінің</a:t>
            </a:r>
            <a:r>
              <a:rPr lang="ru-RU" sz="2500" dirty="0">
                <a:ea typeface="+mn-lt"/>
                <a:cs typeface="+mn-lt"/>
              </a:rPr>
              <a:t> </a:t>
            </a:r>
            <a:r>
              <a:rPr lang="ru-RU" sz="2500" dirty="0" err="1">
                <a:ea typeface="+mn-lt"/>
                <a:cs typeface="+mn-lt"/>
              </a:rPr>
              <a:t>бірі</a:t>
            </a:r>
            <a:r>
              <a:rPr lang="ru-RU" sz="2500" dirty="0">
                <a:ea typeface="+mn-lt"/>
                <a:cs typeface="+mn-lt"/>
              </a:rPr>
              <a:t> - кардиостимулятор. Кардиостимулятор - </a:t>
            </a:r>
            <a:r>
              <a:rPr lang="ru-RU" sz="2500" dirty="0" err="1">
                <a:ea typeface="+mn-lt"/>
                <a:cs typeface="+mn-lt"/>
              </a:rPr>
              <a:t>бұл</a:t>
            </a:r>
            <a:r>
              <a:rPr lang="ru-RU" sz="2500" dirty="0">
                <a:ea typeface="+mn-lt"/>
                <a:cs typeface="+mn-lt"/>
              </a:rPr>
              <a:t> </a:t>
            </a:r>
            <a:r>
              <a:rPr lang="ru-RU" sz="2500" dirty="0" err="1">
                <a:ea typeface="+mn-lt"/>
                <a:cs typeface="+mn-lt"/>
              </a:rPr>
              <a:t>жүрек</a:t>
            </a:r>
            <a:r>
              <a:rPr lang="ru-RU" sz="2500" dirty="0">
                <a:ea typeface="+mn-lt"/>
                <a:cs typeface="+mn-lt"/>
              </a:rPr>
              <a:t> </a:t>
            </a:r>
            <a:r>
              <a:rPr lang="ru-RU" sz="2500" dirty="0" err="1">
                <a:ea typeface="+mn-lt"/>
                <a:cs typeface="+mn-lt"/>
              </a:rPr>
              <a:t>ырғағын</a:t>
            </a:r>
            <a:r>
              <a:rPr lang="ru-RU" sz="2500" dirty="0">
                <a:ea typeface="+mn-lt"/>
                <a:cs typeface="+mn-lt"/>
              </a:rPr>
              <a:t> </a:t>
            </a:r>
            <a:r>
              <a:rPr lang="ru-RU" sz="2500" dirty="0" err="1">
                <a:ea typeface="+mn-lt"/>
                <a:cs typeface="+mn-lt"/>
              </a:rPr>
              <a:t>сақтауға</a:t>
            </a:r>
            <a:r>
              <a:rPr lang="ru-RU" sz="2500" dirty="0">
                <a:ea typeface="+mn-lt"/>
                <a:cs typeface="+mn-lt"/>
              </a:rPr>
              <a:t> </a:t>
            </a:r>
            <a:r>
              <a:rPr lang="ru-RU" sz="2500" dirty="0" err="1">
                <a:ea typeface="+mn-lt"/>
                <a:cs typeface="+mn-lt"/>
              </a:rPr>
              <a:t>арналған</a:t>
            </a:r>
            <a:r>
              <a:rPr lang="ru-RU" sz="2500" dirty="0">
                <a:ea typeface="+mn-lt"/>
                <a:cs typeface="+mn-lt"/>
              </a:rPr>
              <a:t> </a:t>
            </a:r>
            <a:r>
              <a:rPr lang="ru-RU" sz="2500" dirty="0" err="1">
                <a:ea typeface="+mn-lt"/>
                <a:cs typeface="+mn-lt"/>
              </a:rPr>
              <a:t>құрылғы</a:t>
            </a:r>
            <a:r>
              <a:rPr lang="ru-RU" sz="2500" dirty="0">
                <a:ea typeface="+mn-lt"/>
                <a:cs typeface="+mn-lt"/>
              </a:rPr>
              <a:t>. </a:t>
            </a:r>
            <a:r>
              <a:rPr lang="ru-RU" sz="2500" dirty="0" err="1">
                <a:ea typeface="+mn-lt"/>
                <a:cs typeface="+mn-lt"/>
              </a:rPr>
              <a:t>Бұл</a:t>
            </a:r>
            <a:r>
              <a:rPr lang="ru-RU" sz="2500" dirty="0">
                <a:ea typeface="+mn-lt"/>
                <a:cs typeface="+mn-lt"/>
              </a:rPr>
              <a:t> </a:t>
            </a:r>
            <a:r>
              <a:rPr lang="ru-RU" sz="2500" dirty="0" err="1">
                <a:ea typeface="+mn-lt"/>
                <a:cs typeface="+mn-lt"/>
              </a:rPr>
              <a:t>құрал</a:t>
            </a:r>
            <a:r>
              <a:rPr lang="ru-RU" sz="2500" dirty="0">
                <a:ea typeface="+mn-lt"/>
                <a:cs typeface="+mn-lt"/>
              </a:rPr>
              <a:t> брадикардия - </a:t>
            </a:r>
            <a:r>
              <a:rPr lang="ru-RU" sz="2500" dirty="0" err="1">
                <a:ea typeface="+mn-lt"/>
                <a:cs typeface="+mn-lt"/>
              </a:rPr>
              <a:t>жүрек</a:t>
            </a:r>
            <a:r>
              <a:rPr lang="ru-RU" sz="2500" dirty="0">
                <a:ea typeface="+mn-lt"/>
                <a:cs typeface="+mn-lt"/>
              </a:rPr>
              <a:t> </a:t>
            </a:r>
            <a:r>
              <a:rPr lang="ru-RU" sz="2500" dirty="0" err="1">
                <a:ea typeface="+mn-lt"/>
                <a:cs typeface="+mn-lt"/>
              </a:rPr>
              <a:t>соғысы</a:t>
            </a:r>
            <a:r>
              <a:rPr lang="ru-RU" sz="2500" dirty="0">
                <a:ea typeface="+mn-lt"/>
                <a:cs typeface="+mn-lt"/>
              </a:rPr>
              <a:t> </a:t>
            </a:r>
            <a:r>
              <a:rPr lang="ru-RU" sz="2500" dirty="0" err="1">
                <a:ea typeface="+mn-lt"/>
                <a:cs typeface="+mn-lt"/>
              </a:rPr>
              <a:t>жеткіліксіз</a:t>
            </a:r>
            <a:r>
              <a:rPr lang="ru-RU" sz="2500" dirty="0">
                <a:ea typeface="+mn-lt"/>
                <a:cs typeface="+mn-lt"/>
              </a:rPr>
              <a:t> - </a:t>
            </a:r>
            <a:r>
              <a:rPr lang="ru-RU" sz="2500" dirty="0" err="1">
                <a:ea typeface="+mn-lt"/>
                <a:cs typeface="+mn-lt"/>
              </a:rPr>
              <a:t>немесе</a:t>
            </a:r>
            <a:r>
              <a:rPr lang="ru-RU" sz="2500" dirty="0">
                <a:ea typeface="+mn-lt"/>
                <a:cs typeface="+mn-lt"/>
              </a:rPr>
              <a:t> </a:t>
            </a:r>
            <a:r>
              <a:rPr lang="ru-RU" sz="2500" dirty="0" err="1">
                <a:ea typeface="+mn-lt"/>
                <a:cs typeface="+mn-lt"/>
              </a:rPr>
              <a:t>атриовентрикулярлық</a:t>
            </a:r>
            <a:r>
              <a:rPr lang="ru-RU" sz="2500" dirty="0">
                <a:ea typeface="+mn-lt"/>
                <a:cs typeface="+mn-lt"/>
              </a:rPr>
              <a:t> блок </a:t>
            </a:r>
            <a:r>
              <a:rPr lang="ru-RU" sz="2500" dirty="0" err="1">
                <a:ea typeface="+mn-lt"/>
                <a:cs typeface="+mn-lt"/>
              </a:rPr>
              <a:t>сияқты</a:t>
            </a:r>
            <a:r>
              <a:rPr lang="ru-RU" sz="2500" dirty="0">
                <a:ea typeface="+mn-lt"/>
                <a:cs typeface="+mn-lt"/>
              </a:rPr>
              <a:t> </a:t>
            </a:r>
            <a:r>
              <a:rPr lang="ru-RU" sz="2500" dirty="0" err="1">
                <a:ea typeface="+mn-lt"/>
                <a:cs typeface="+mn-lt"/>
              </a:rPr>
              <a:t>жүрек</a:t>
            </a:r>
            <a:r>
              <a:rPr lang="ru-RU" sz="2500" dirty="0">
                <a:ea typeface="+mn-lt"/>
                <a:cs typeface="+mn-lt"/>
              </a:rPr>
              <a:t> </a:t>
            </a:r>
            <a:r>
              <a:rPr lang="ru-RU" sz="2500" dirty="0" err="1">
                <a:ea typeface="+mn-lt"/>
                <a:cs typeface="+mn-lt"/>
              </a:rPr>
              <a:t>аурулары</a:t>
            </a:r>
            <a:r>
              <a:rPr lang="ru-RU" sz="2500" dirty="0">
                <a:ea typeface="+mn-lt"/>
                <a:cs typeface="+mn-lt"/>
              </a:rPr>
              <a:t> бар </a:t>
            </a:r>
            <a:r>
              <a:rPr lang="ru-RU" sz="2500" dirty="0" err="1">
                <a:ea typeface="+mn-lt"/>
                <a:cs typeface="+mn-lt"/>
              </a:rPr>
              <a:t>адамдар</a:t>
            </a:r>
            <a:r>
              <a:rPr lang="ru-RU" sz="2500" dirty="0">
                <a:ea typeface="+mn-lt"/>
                <a:cs typeface="+mn-lt"/>
              </a:rPr>
              <a:t> </a:t>
            </a:r>
            <a:r>
              <a:rPr lang="ru-RU" sz="2500" dirty="0" err="1">
                <a:ea typeface="+mn-lt"/>
                <a:cs typeface="+mn-lt"/>
              </a:rPr>
              <a:t>үшін</a:t>
            </a:r>
            <a:r>
              <a:rPr lang="ru-RU" sz="2500" dirty="0">
                <a:ea typeface="+mn-lt"/>
                <a:cs typeface="+mn-lt"/>
              </a:rPr>
              <a:t> </a:t>
            </a:r>
            <a:r>
              <a:rPr lang="ru-RU" sz="2500" dirty="0" err="1">
                <a:ea typeface="+mn-lt"/>
                <a:cs typeface="+mn-lt"/>
              </a:rPr>
              <a:t>өте</a:t>
            </a:r>
            <a:r>
              <a:rPr lang="ru-RU" sz="2500" dirty="0">
                <a:ea typeface="+mn-lt"/>
                <a:cs typeface="+mn-lt"/>
              </a:rPr>
              <a:t> </a:t>
            </a:r>
            <a:r>
              <a:rPr lang="ru-RU" sz="2500" dirty="0" err="1">
                <a:ea typeface="+mn-lt"/>
                <a:cs typeface="+mn-lt"/>
              </a:rPr>
              <a:t>қажет</a:t>
            </a:r>
            <a:r>
              <a:rPr lang="ru-RU" sz="2500" dirty="0">
                <a:ea typeface="+mn-lt"/>
                <a:cs typeface="+mn-lt"/>
              </a:rPr>
              <a:t>.</a:t>
            </a:r>
            <a:endParaRPr lang="ru-RU" dirty="0">
              <a:ea typeface="+mn-lt"/>
              <a:cs typeface="+mn-lt"/>
            </a:endParaRPr>
          </a:p>
        </p:txBody>
      </p:sp>
      <p:pic>
        <p:nvPicPr>
          <p:cNvPr id="28676" name="Picture 4" descr="Кардиостимуляторы. Чреспищеводный и эндокардиальный диагностический кардиостимулятор ЭЗОТЕСТ">
            <a:extLst>
              <a:ext uri="{FF2B5EF4-FFF2-40B4-BE49-F238E27FC236}">
                <a16:creationId xmlns:a16="http://schemas.microsoft.com/office/drawing/2014/main" id="{164664A7-0C2F-4109-8EC3-2D82C337C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196975"/>
            <a:ext cx="4200525"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667fdg98f689-1221077680">
            <a:hlinkClick r:id="rId2" tooltip="&quot;&quot;"/>
            <a:extLst>
              <a:ext uri="{FF2B5EF4-FFF2-40B4-BE49-F238E27FC236}">
                <a16:creationId xmlns:a16="http://schemas.microsoft.com/office/drawing/2014/main" id="{72A8CA1E-972A-42C9-8857-528F30D5C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38893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Rectangle 5">
            <a:extLst>
              <a:ext uri="{FF2B5EF4-FFF2-40B4-BE49-F238E27FC236}">
                <a16:creationId xmlns:a16="http://schemas.microsoft.com/office/drawing/2014/main" id="{49AFE5BC-B8DB-4BC0-A6AD-3F6D5AD5C3BC}"/>
              </a:ext>
            </a:extLst>
          </p:cNvPr>
          <p:cNvSpPr>
            <a:spLocks noChangeArrowheads="1"/>
          </p:cNvSpPr>
          <p:nvPr/>
        </p:nvSpPr>
        <p:spPr bwMode="auto">
          <a:xfrm>
            <a:off x="71438" y="3213100"/>
            <a:ext cx="8964612" cy="3477875"/>
          </a:xfrm>
          <a:prstGeom prst="rect">
            <a:avLst/>
          </a:prstGeom>
          <a:noFill/>
          <a:ln w="9525">
            <a:noFill/>
            <a:miter lim="800000"/>
            <a:headEnd/>
            <a:tailEnd/>
          </a:ln>
          <a:effectLst/>
        </p:spPr>
        <p:txBody>
          <a:bodyPr lIns="91440" tIns="45720" rIns="91440" bIns="45720" anchor="t">
            <a:spAutoFit/>
          </a:bodyPr>
          <a:lstStyle/>
          <a:p>
            <a:pPr eaLnBrk="1" fontAlgn="auto" hangingPunct="1">
              <a:buClr>
                <a:schemeClr val="hlink"/>
              </a:buClr>
              <a:buSzPct val="75000"/>
              <a:buFont typeface="Arial" pitchFamily="2" charset="2"/>
              <a:buChar char="•"/>
              <a:defRPr/>
            </a:pPr>
            <a:r>
              <a:rPr lang="ru-RU" sz="2000">
                <a:effectLst>
                  <a:outerShdw blurRad="38100" dist="38100" dir="2700000" algn="tl">
                    <a:srgbClr val="010199"/>
                  </a:outerShdw>
                </a:effectLst>
                <a:latin typeface="+mn-lt"/>
                <a:cs typeface="+mn-cs"/>
              </a:rPr>
              <a:t> </a:t>
            </a:r>
            <a:br>
              <a:rPr lang="ru-RU" sz="2000">
                <a:effectLst>
                  <a:outerShdw blurRad="38100" dist="38100" dir="2700000" algn="tl">
                    <a:srgbClr val="010199"/>
                  </a:outerShdw>
                </a:effectLst>
                <a:latin typeface="+mn-lt"/>
                <a:cs typeface="+mn-cs"/>
              </a:rPr>
            </a:br>
            <a:r>
              <a:rPr lang="ru-RU" sz="2000" err="1">
                <a:effectLst>
                  <a:outerShdw blurRad="38100" dist="38100" dir="2700000" algn="tl">
                    <a:srgbClr val="010199"/>
                  </a:outerShdw>
                </a:effectLst>
                <a:latin typeface="Arial"/>
                <a:cs typeface="Arial"/>
              </a:rPr>
              <a:t>Кардиостимуляторлар</a:t>
            </a:r>
            <a:r>
              <a:rPr lang="ru-RU" sz="2000">
                <a:effectLst>
                  <a:outerShdw blurRad="38100" dist="38100" dir="2700000" algn="tl">
                    <a:srgbClr val="010199"/>
                  </a:outerShdw>
                </a:effectLst>
                <a:latin typeface="Arial"/>
                <a:cs typeface="Arial"/>
              </a:rPr>
              <a:t> - </a:t>
            </a:r>
            <a:r>
              <a:rPr lang="ru-RU" sz="2000" err="1">
                <a:effectLst>
                  <a:outerShdw blurRad="38100" dist="38100" dir="2700000" algn="tl">
                    <a:srgbClr val="010199"/>
                  </a:outerShdw>
                </a:effectLst>
                <a:latin typeface="Arial"/>
                <a:cs typeface="Arial"/>
              </a:rPr>
              <a:t>бұл</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асинхронды</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режимде</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жұмыс</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істейтін</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жүректің</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соғуын</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белгіленген</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жиілікте</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қоздыратын</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құрылғылар</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Жетілдірілген</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кардиостимуляторлар</a:t>
            </a:r>
            <a:r>
              <a:rPr lang="ru-RU" sz="2000">
                <a:effectLst>
                  <a:outerShdw blurRad="38100" dist="38100" dir="2700000" algn="tl">
                    <a:srgbClr val="010199"/>
                  </a:outerShdw>
                </a:effectLst>
                <a:latin typeface="Arial"/>
                <a:cs typeface="Arial"/>
              </a:rPr>
              <a:t> - </a:t>
            </a:r>
            <a:r>
              <a:rPr lang="ru-RU" sz="2000" err="1">
                <a:effectLst>
                  <a:outerShdw blurRad="38100" dist="38100" dir="2700000" algn="tl">
                    <a:srgbClr val="010199"/>
                  </a:outerShdw>
                </a:effectLst>
                <a:latin typeface="Arial"/>
                <a:cs typeface="Arial"/>
              </a:rPr>
              <a:t>екі</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камералы</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кардиостимуляторлар</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Бүгінгі</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күні</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екі</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камералы</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кардиостимуляторлар</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қолданылады</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олар</a:t>
            </a:r>
            <a:r>
              <a:rPr lang="ru-RU" sz="2000">
                <a:effectLst>
                  <a:outerShdw blurRad="38100" dist="38100" dir="2700000" algn="tl">
                    <a:srgbClr val="010199"/>
                  </a:outerShdw>
                </a:effectLst>
                <a:latin typeface="Arial"/>
                <a:cs typeface="Arial"/>
              </a:rPr>
              <a:t> тек </a:t>
            </a:r>
            <a:r>
              <a:rPr lang="ru-RU" sz="2000" err="1">
                <a:effectLst>
                  <a:outerShdw blurRad="38100" dist="38100" dir="2700000" algn="tl">
                    <a:srgbClr val="010199"/>
                  </a:outerShdw>
                </a:effectLst>
                <a:latin typeface="Arial"/>
                <a:cs typeface="Arial"/>
              </a:rPr>
              <a:t>жүрек</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жұмысын</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ынталандыруға</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ғана</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емес</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сонымен</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қатар</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пациенттің</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фибрилляциясы</a:t>
            </a:r>
            <a:r>
              <a:rPr lang="ru-RU" sz="2000">
                <a:effectLst>
                  <a:outerShdw blurRad="38100" dist="38100" dir="2700000" algn="tl">
                    <a:srgbClr val="010199"/>
                  </a:outerShdw>
                </a:effectLst>
                <a:latin typeface="Arial"/>
                <a:cs typeface="Arial"/>
              </a:rPr>
              <a:t> мен </a:t>
            </a:r>
            <a:r>
              <a:rPr lang="ru-RU" sz="2000" err="1">
                <a:effectLst>
                  <a:outerShdw blurRad="38100" dist="38100" dir="2700000" algn="tl">
                    <a:srgbClr val="010199"/>
                  </a:outerShdw>
                </a:effectLst>
                <a:latin typeface="Arial"/>
                <a:cs typeface="Arial"/>
              </a:rPr>
              <a:t>жүрекшелер</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дірілін</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анықтауға</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мүмкіндік</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береді</a:t>
            </a:r>
            <a:r>
              <a:rPr lang="ru-RU" sz="2000">
                <a:effectLst>
                  <a:outerShdw blurRad="38100" dist="38100" dir="2700000" algn="tl">
                    <a:srgbClr val="010199"/>
                  </a:outerShdw>
                </a:effectLst>
                <a:latin typeface="Arial"/>
                <a:cs typeface="Arial"/>
              </a:rPr>
              <a:t>.  </a:t>
            </a:r>
          </a:p>
          <a:p>
            <a:pPr>
              <a:spcBef>
                <a:spcPts val="0"/>
              </a:spcBef>
              <a:spcAft>
                <a:spcPts val="0"/>
              </a:spcAft>
              <a:buClr>
                <a:schemeClr val="hlink"/>
              </a:buClr>
              <a:buSzPct val="75000"/>
              <a:buFont typeface="Wingdings" pitchFamily="2" charset="2"/>
              <a:buChar char="l"/>
              <a:defRPr/>
            </a:pPr>
            <a:r>
              <a:rPr lang="ru-RU" sz="2000" err="1">
                <a:effectLst>
                  <a:outerShdw blurRad="38100" dist="38100" dir="2700000" algn="tl">
                    <a:srgbClr val="010199"/>
                  </a:outerShdw>
                </a:effectLst>
                <a:latin typeface="Arial"/>
                <a:cs typeface="Arial"/>
              </a:rPr>
              <a:t>Бұл</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жағдайда</a:t>
            </a:r>
            <a:r>
              <a:rPr lang="ru-RU" sz="2000">
                <a:effectLst>
                  <a:outerShdw blurRad="38100" dist="38100" dir="2700000" algn="tl">
                    <a:srgbClr val="010199"/>
                  </a:outerShdw>
                </a:effectLst>
                <a:latin typeface="Arial"/>
                <a:cs typeface="Arial"/>
              </a:rPr>
              <a:t> кардиостимулятор </a:t>
            </a:r>
            <a:r>
              <a:rPr lang="ru-RU" sz="2000" err="1">
                <a:effectLst>
                  <a:outerShdw blurRad="38100" dist="38100" dir="2700000" algn="tl">
                    <a:srgbClr val="010199"/>
                  </a:outerShdw>
                </a:effectLst>
                <a:latin typeface="Arial"/>
                <a:cs typeface="Arial"/>
              </a:rPr>
              <a:t>ауытқу</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жағдайында</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басқа</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қауіпсіз</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жұмыс</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режиміне</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ауыса</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алады</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Бұл</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жағдайда</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суправентрикулалық</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тахикардияны</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сақтау</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және</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ынталандыру</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мүмкіндігі</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алынып</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тасталады</a:t>
            </a:r>
            <a:r>
              <a:rPr lang="ru-RU" sz="2000">
                <a:effectLst>
                  <a:outerShdw blurRad="38100" dist="38100" dir="2700000" algn="tl">
                    <a:srgbClr val="010199"/>
                  </a:outerShdw>
                </a:effectLst>
                <a:latin typeface="Arial"/>
                <a:cs typeface="Arial"/>
              </a:rPr>
              <a:t>.</a:t>
            </a:r>
            <a:endParaRPr lang="ru-RU">
              <a:cs typeface="+mn-cs"/>
            </a:endParaRPr>
          </a:p>
        </p:txBody>
      </p:sp>
      <p:pic>
        <p:nvPicPr>
          <p:cNvPr id="29700" name="Picture 6" descr="5jkl6j5kl-1221060912">
            <a:hlinkClick r:id="rId4" tooltip="&quot;&quot;"/>
            <a:extLst>
              <a:ext uri="{FF2B5EF4-FFF2-40B4-BE49-F238E27FC236}">
                <a16:creationId xmlns:a16="http://schemas.microsoft.com/office/drawing/2014/main" id="{9D2AC9C9-842A-4537-9AB3-C235088F95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260350"/>
            <a:ext cx="403383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4A81E84B-71B3-4B65-9D37-620E2B60B73C}"/>
              </a:ext>
            </a:extLst>
          </p:cNvPr>
          <p:cNvSpPr>
            <a:spLocks noGrp="1" noChangeArrowheads="1"/>
          </p:cNvSpPr>
          <p:nvPr>
            <p:ph type="title" idx="4294967295"/>
          </p:nvPr>
        </p:nvSpPr>
        <p:spPr>
          <a:xfrm>
            <a:off x="914400" y="71438"/>
            <a:ext cx="8229600" cy="1143000"/>
          </a:xfrm>
        </p:spPr>
        <p:txBody>
          <a:bodyPr rtlCol="0">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ru-RU" sz="4000" b="1" i="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hlinkClick r:id="rId2"/>
              </a:rPr>
              <a:t>Уақытша</a:t>
            </a:r>
            <a:r>
              <a:rPr lang="ru-RU" sz="4000" b="1" i="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hlinkClick r:id="rId2">
                  <a:extLst>
                    <a:ext uri="{A12FA001-AC4F-418D-AE19-62706E023703}">
                      <ahyp:hlinkClr xmlns:ahyp="http://schemas.microsoft.com/office/drawing/2018/hyperlinkcolor" val="tx"/>
                    </a:ext>
                  </a:extLst>
                </a:hlinkClick>
              </a:rPr>
              <a:t> электрокардиостимулятор</a:t>
            </a:r>
            <a:endParaRPr lang="ru-RU" sz="4000" b="1" i="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pic>
        <p:nvPicPr>
          <p:cNvPr id="30723" name="Picture 4" descr="5675df67g5d7-1221137059">
            <a:hlinkClick r:id="rId2" tooltip="&quot;&quot;"/>
            <a:extLst>
              <a:ext uri="{FF2B5EF4-FFF2-40B4-BE49-F238E27FC236}">
                <a16:creationId xmlns:a16="http://schemas.microsoft.com/office/drawing/2014/main" id="{5A12D085-165A-47C8-92C7-ECC9012B1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2982913"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5">
            <a:extLst>
              <a:ext uri="{FF2B5EF4-FFF2-40B4-BE49-F238E27FC236}">
                <a16:creationId xmlns:a16="http://schemas.microsoft.com/office/drawing/2014/main" id="{E3C55AA1-8B82-410F-A505-663B3C941486}"/>
              </a:ext>
            </a:extLst>
          </p:cNvPr>
          <p:cNvSpPr>
            <a:spLocks noChangeArrowheads="1"/>
          </p:cNvSpPr>
          <p:nvPr/>
        </p:nvSpPr>
        <p:spPr bwMode="auto">
          <a:xfrm>
            <a:off x="3348038" y="3472498"/>
            <a:ext cx="56165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sz="2600">
              <a:latin typeface="Times New Roman" panose="02020603050405020304" pitchFamily="18" charset="0"/>
            </a:endParaRPr>
          </a:p>
        </p:txBody>
      </p:sp>
      <p:sp>
        <p:nvSpPr>
          <p:cNvPr id="2" name="TextBox 1">
            <a:extLst>
              <a:ext uri="{FF2B5EF4-FFF2-40B4-BE49-F238E27FC236}">
                <a16:creationId xmlns:a16="http://schemas.microsoft.com/office/drawing/2014/main" id="{D973A1EE-18D9-4BE1-9723-B3771166CEE0}"/>
              </a:ext>
            </a:extLst>
          </p:cNvPr>
          <p:cNvSpPr txBox="1"/>
          <p:nvPr/>
        </p:nvSpPr>
        <p:spPr>
          <a:xfrm>
            <a:off x="4235569" y="1503872"/>
            <a:ext cx="3361427"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Arial"/>
                <a:cs typeface="Arial"/>
              </a:rPr>
              <a:t>Уақытша</a:t>
            </a:r>
            <a:r>
              <a:rPr lang="en-US">
                <a:latin typeface="Arial"/>
                <a:cs typeface="Arial"/>
              </a:rPr>
              <a:t> </a:t>
            </a:r>
            <a:r>
              <a:rPr lang="en-US" err="1">
                <a:latin typeface="Arial"/>
                <a:cs typeface="Arial"/>
              </a:rPr>
              <a:t>кардиостимулятор</a:t>
            </a:r>
            <a:r>
              <a:rPr lang="en-US">
                <a:latin typeface="Arial"/>
                <a:cs typeface="Arial"/>
              </a:rPr>
              <a:t> - </a:t>
            </a:r>
            <a:r>
              <a:rPr lang="en-US" err="1">
                <a:latin typeface="Arial"/>
                <a:cs typeface="Arial"/>
              </a:rPr>
              <a:t>бұл</a:t>
            </a:r>
            <a:r>
              <a:rPr lang="en-US">
                <a:latin typeface="Arial"/>
                <a:cs typeface="Arial"/>
              </a:rPr>
              <a:t> </a:t>
            </a:r>
            <a:r>
              <a:rPr lang="en-US" err="1">
                <a:latin typeface="Arial"/>
                <a:cs typeface="Arial"/>
              </a:rPr>
              <a:t>өлімнің</a:t>
            </a:r>
            <a:r>
              <a:rPr lang="en-US">
                <a:latin typeface="Arial"/>
                <a:cs typeface="Arial"/>
              </a:rPr>
              <a:t> </a:t>
            </a:r>
            <a:r>
              <a:rPr lang="en-US" err="1">
                <a:latin typeface="Arial"/>
                <a:cs typeface="Arial"/>
              </a:rPr>
              <a:t>алдын</a:t>
            </a:r>
            <a:r>
              <a:rPr lang="en-US">
                <a:latin typeface="Arial"/>
                <a:cs typeface="Arial"/>
              </a:rPr>
              <a:t> </a:t>
            </a:r>
            <a:r>
              <a:rPr lang="en-US" err="1">
                <a:latin typeface="Arial"/>
                <a:cs typeface="Arial"/>
              </a:rPr>
              <a:t>алуға</a:t>
            </a:r>
            <a:r>
              <a:rPr lang="en-US">
                <a:latin typeface="Arial"/>
                <a:cs typeface="Arial"/>
              </a:rPr>
              <a:t> </a:t>
            </a:r>
            <a:r>
              <a:rPr lang="en-US" err="1">
                <a:latin typeface="Arial"/>
                <a:cs typeface="Arial"/>
              </a:rPr>
              <a:t>көмектесетін</a:t>
            </a:r>
            <a:r>
              <a:rPr lang="en-US">
                <a:latin typeface="Arial"/>
                <a:cs typeface="Arial"/>
              </a:rPr>
              <a:t> </a:t>
            </a:r>
            <a:r>
              <a:rPr lang="en-US" err="1">
                <a:latin typeface="Arial"/>
                <a:cs typeface="Arial"/>
              </a:rPr>
              <a:t>терапия</a:t>
            </a:r>
            <a:r>
              <a:rPr lang="en-US">
                <a:latin typeface="Arial"/>
                <a:cs typeface="Arial"/>
              </a:rPr>
              <a:t>. </a:t>
            </a:r>
            <a:r>
              <a:rPr lang="en-US" err="1">
                <a:latin typeface="Arial"/>
                <a:cs typeface="Arial"/>
              </a:rPr>
              <a:t>Уақытша</a:t>
            </a:r>
            <a:r>
              <a:rPr lang="en-US">
                <a:latin typeface="Arial"/>
                <a:cs typeface="Arial"/>
              </a:rPr>
              <a:t> </a:t>
            </a:r>
            <a:r>
              <a:rPr lang="en-US" err="1">
                <a:latin typeface="Arial"/>
                <a:cs typeface="Arial"/>
              </a:rPr>
              <a:t>кардиостимуляторды</a:t>
            </a:r>
            <a:r>
              <a:rPr lang="en-US">
                <a:latin typeface="Arial"/>
                <a:cs typeface="Arial"/>
              </a:rPr>
              <a:t> </a:t>
            </a:r>
            <a:r>
              <a:rPr lang="en-US" err="1">
                <a:latin typeface="Arial"/>
                <a:cs typeface="Arial"/>
              </a:rPr>
              <a:t>науқасқа</a:t>
            </a:r>
            <a:r>
              <a:rPr lang="en-US">
                <a:latin typeface="Arial"/>
                <a:cs typeface="Arial"/>
              </a:rPr>
              <a:t> </a:t>
            </a:r>
            <a:r>
              <a:rPr lang="en-US" err="1">
                <a:latin typeface="Arial"/>
                <a:cs typeface="Arial"/>
              </a:rPr>
              <a:t>реаниматолог</a:t>
            </a:r>
            <a:r>
              <a:rPr lang="en-US">
                <a:latin typeface="Arial"/>
                <a:cs typeface="Arial"/>
              </a:rPr>
              <a:t> </a:t>
            </a:r>
            <a:r>
              <a:rPr lang="en-US" err="1">
                <a:latin typeface="Arial"/>
                <a:cs typeface="Arial"/>
              </a:rPr>
              <a:t>дәрігер</a:t>
            </a:r>
            <a:r>
              <a:rPr lang="en-US">
                <a:latin typeface="Arial"/>
                <a:cs typeface="Arial"/>
              </a:rPr>
              <a:t> </a:t>
            </a:r>
            <a:r>
              <a:rPr lang="en-US" err="1">
                <a:latin typeface="Arial"/>
                <a:cs typeface="Arial"/>
              </a:rPr>
              <a:t>қояды</a:t>
            </a:r>
            <a:r>
              <a:rPr lang="en-US">
                <a:latin typeface="Arial"/>
                <a:cs typeface="Arial"/>
              </a:rPr>
              <a:t>, </a:t>
            </a:r>
            <a:r>
              <a:rPr lang="en-US" err="1">
                <a:latin typeface="Arial"/>
                <a:cs typeface="Arial"/>
              </a:rPr>
              <a:t>егер</a:t>
            </a:r>
            <a:r>
              <a:rPr lang="en-US">
                <a:latin typeface="Arial"/>
                <a:cs typeface="Arial"/>
              </a:rPr>
              <a:t> </a:t>
            </a:r>
            <a:r>
              <a:rPr lang="en-US" err="1">
                <a:latin typeface="Arial"/>
                <a:cs typeface="Arial"/>
              </a:rPr>
              <a:t>пациенттің</a:t>
            </a:r>
            <a:r>
              <a:rPr lang="en-US">
                <a:latin typeface="Arial"/>
                <a:cs typeface="Arial"/>
              </a:rPr>
              <a:t> </a:t>
            </a:r>
            <a:r>
              <a:rPr lang="en-US" err="1">
                <a:latin typeface="Arial"/>
                <a:cs typeface="Arial"/>
              </a:rPr>
              <a:t>жүрек</a:t>
            </a:r>
            <a:r>
              <a:rPr lang="en-US">
                <a:latin typeface="Arial"/>
                <a:cs typeface="Arial"/>
              </a:rPr>
              <a:t> </a:t>
            </a:r>
            <a:r>
              <a:rPr lang="en-US" err="1">
                <a:latin typeface="Arial"/>
                <a:cs typeface="Arial"/>
              </a:rPr>
              <a:t>ырғағы</a:t>
            </a:r>
            <a:r>
              <a:rPr lang="en-US">
                <a:latin typeface="Arial"/>
                <a:cs typeface="Arial"/>
              </a:rPr>
              <a:t> </a:t>
            </a:r>
            <a:r>
              <a:rPr lang="en-US" err="1">
                <a:latin typeface="Arial"/>
                <a:cs typeface="Arial"/>
              </a:rPr>
              <a:t>күтпеген</a:t>
            </a:r>
            <a:r>
              <a:rPr lang="en-US">
                <a:latin typeface="Arial"/>
                <a:cs typeface="Arial"/>
              </a:rPr>
              <a:t> </a:t>
            </a:r>
            <a:r>
              <a:rPr lang="en-US" err="1">
                <a:latin typeface="Arial"/>
                <a:cs typeface="Arial"/>
              </a:rPr>
              <a:t>жерден</a:t>
            </a:r>
            <a:r>
              <a:rPr lang="en-US">
                <a:latin typeface="Arial"/>
                <a:cs typeface="Arial"/>
              </a:rPr>
              <a:t> </a:t>
            </a:r>
            <a:r>
              <a:rPr lang="en-US" err="1">
                <a:latin typeface="Arial"/>
                <a:cs typeface="Arial"/>
              </a:rPr>
              <a:t>бұзылса</a:t>
            </a:r>
            <a:r>
              <a:rPr lang="en-US">
                <a:latin typeface="Arial"/>
                <a:cs typeface="Arial"/>
              </a:rPr>
              <a:t>, </a:t>
            </a:r>
            <a:r>
              <a:rPr lang="en-US" err="1">
                <a:latin typeface="Arial"/>
                <a:cs typeface="Arial"/>
              </a:rPr>
              <a:t>яғни</a:t>
            </a:r>
            <a:r>
              <a:rPr lang="en-US">
                <a:latin typeface="Arial"/>
                <a:cs typeface="Arial"/>
              </a:rPr>
              <a:t> </a:t>
            </a:r>
            <a:r>
              <a:rPr lang="en-US" err="1">
                <a:latin typeface="Arial"/>
                <a:cs typeface="Arial"/>
              </a:rPr>
              <a:t>аритмия</a:t>
            </a:r>
            <a:r>
              <a:rPr lang="en-US">
                <a:latin typeface="Arial"/>
                <a:cs typeface="Arial"/>
              </a:rPr>
              <a:t> </a:t>
            </a:r>
            <a:r>
              <a:rPr lang="en-US" err="1">
                <a:latin typeface="Arial"/>
                <a:cs typeface="Arial"/>
              </a:rPr>
              <a:t>деп</a:t>
            </a:r>
            <a:r>
              <a:rPr lang="en-US">
                <a:latin typeface="Arial"/>
                <a:cs typeface="Arial"/>
              </a:rPr>
              <a:t> </a:t>
            </a:r>
            <a:r>
              <a:rPr lang="en-US" err="1">
                <a:latin typeface="Arial"/>
                <a:cs typeface="Arial"/>
              </a:rPr>
              <a:t>атайды</a:t>
            </a:r>
            <a:r>
              <a:rPr lang="en-US">
                <a:latin typeface="Arial"/>
                <a:cs typeface="Arial"/>
              </a:rPr>
              <a:t>, </a:t>
            </a:r>
            <a:r>
              <a:rPr lang="en-US" err="1">
                <a:latin typeface="Arial"/>
                <a:cs typeface="Arial"/>
              </a:rPr>
              <a:t>оны</a:t>
            </a:r>
            <a:r>
              <a:rPr lang="en-US">
                <a:latin typeface="Arial"/>
                <a:cs typeface="Arial"/>
              </a:rPr>
              <a:t> </a:t>
            </a:r>
            <a:r>
              <a:rPr lang="en-US" err="1">
                <a:latin typeface="Arial"/>
                <a:cs typeface="Arial"/>
              </a:rPr>
              <a:t>абсолютті</a:t>
            </a:r>
            <a:r>
              <a:rPr lang="en-US">
                <a:latin typeface="Arial"/>
                <a:cs typeface="Arial"/>
              </a:rPr>
              <a:t> </a:t>
            </a:r>
            <a:r>
              <a:rPr lang="en-US" err="1">
                <a:latin typeface="Arial"/>
                <a:cs typeface="Arial"/>
              </a:rPr>
              <a:t>жүрек</a:t>
            </a:r>
            <a:r>
              <a:rPr lang="en-US">
                <a:latin typeface="Arial"/>
                <a:cs typeface="Arial"/>
              </a:rPr>
              <a:t> </a:t>
            </a:r>
            <a:r>
              <a:rPr lang="en-US" err="1">
                <a:latin typeface="Arial"/>
                <a:cs typeface="Arial"/>
              </a:rPr>
              <a:t>блоктары</a:t>
            </a:r>
            <a:r>
              <a:rPr lang="en-US">
                <a:latin typeface="Arial"/>
                <a:cs typeface="Arial"/>
              </a:rPr>
              <a:t> </a:t>
            </a:r>
            <a:r>
              <a:rPr lang="en-US" err="1">
                <a:latin typeface="Arial"/>
                <a:cs typeface="Arial"/>
              </a:rPr>
              <a:t>деп</a:t>
            </a:r>
            <a:r>
              <a:rPr lang="en-US">
                <a:latin typeface="Arial"/>
                <a:cs typeface="Arial"/>
              </a:rPr>
              <a:t> </a:t>
            </a:r>
            <a:r>
              <a:rPr lang="en-US" err="1">
                <a:latin typeface="Arial"/>
                <a:cs typeface="Arial"/>
              </a:rPr>
              <a:t>те</a:t>
            </a:r>
            <a:r>
              <a:rPr lang="en-US">
                <a:latin typeface="Arial"/>
                <a:cs typeface="Arial"/>
              </a:rPr>
              <a:t> </a:t>
            </a:r>
            <a:r>
              <a:rPr lang="en-US" err="1">
                <a:latin typeface="Arial"/>
                <a:cs typeface="Arial"/>
              </a:rPr>
              <a:t>атайды</a:t>
            </a:r>
            <a:r>
              <a:rPr lang="en-US">
                <a:latin typeface="Arial"/>
                <a:cs typeface="Arial"/>
              </a:rPr>
              <a:t>. </a:t>
            </a:r>
            <a:r>
              <a:rPr lang="en-US" err="1">
                <a:latin typeface="Arial"/>
                <a:cs typeface="Arial"/>
              </a:rPr>
              <a:t>Жүректің</a:t>
            </a:r>
            <a:r>
              <a:rPr lang="en-US">
                <a:latin typeface="Arial"/>
                <a:cs typeface="Arial"/>
              </a:rPr>
              <a:t> </a:t>
            </a:r>
            <a:r>
              <a:rPr lang="en-US" err="1">
                <a:latin typeface="Arial"/>
                <a:cs typeface="Arial"/>
              </a:rPr>
              <a:t>ең</a:t>
            </a:r>
            <a:r>
              <a:rPr lang="en-US">
                <a:latin typeface="Arial"/>
                <a:cs typeface="Arial"/>
              </a:rPr>
              <a:t> </a:t>
            </a:r>
            <a:r>
              <a:rPr lang="en-US" err="1">
                <a:latin typeface="Arial"/>
                <a:cs typeface="Arial"/>
              </a:rPr>
              <a:t>көп</a:t>
            </a:r>
            <a:r>
              <a:rPr lang="en-US">
                <a:latin typeface="Arial"/>
                <a:cs typeface="Arial"/>
              </a:rPr>
              <a:t> </a:t>
            </a:r>
            <a:r>
              <a:rPr lang="en-US" err="1">
                <a:latin typeface="Arial"/>
                <a:cs typeface="Arial"/>
              </a:rPr>
              <a:t>таралған</a:t>
            </a:r>
            <a:r>
              <a:rPr lang="en-US">
                <a:latin typeface="Arial"/>
                <a:cs typeface="Arial"/>
              </a:rPr>
              <a:t> </a:t>
            </a:r>
            <a:r>
              <a:rPr lang="en-US" err="1">
                <a:latin typeface="Arial"/>
                <a:cs typeface="Arial"/>
              </a:rPr>
              <a:t>блогы</a:t>
            </a:r>
            <a:r>
              <a:rPr lang="en-US">
                <a:latin typeface="Arial"/>
                <a:cs typeface="Arial"/>
              </a:rPr>
              <a:t> </a:t>
            </a:r>
            <a:r>
              <a:rPr lang="en-US" err="1">
                <a:latin typeface="Arial"/>
                <a:cs typeface="Arial"/>
              </a:rPr>
              <a:t>миокард</a:t>
            </a:r>
            <a:r>
              <a:rPr lang="en-US">
                <a:latin typeface="Arial"/>
                <a:cs typeface="Arial"/>
              </a:rPr>
              <a:t> </a:t>
            </a:r>
            <a:r>
              <a:rPr lang="en-US" err="1">
                <a:latin typeface="Arial"/>
                <a:cs typeface="Arial"/>
              </a:rPr>
              <a:t>инфарктісімен</a:t>
            </a:r>
            <a:r>
              <a:rPr lang="en-US">
                <a:latin typeface="Arial"/>
                <a:cs typeface="Arial"/>
              </a:rPr>
              <a:t> </a:t>
            </a:r>
            <a:r>
              <a:rPr lang="en-US" err="1">
                <a:latin typeface="Arial"/>
                <a:cs typeface="Arial"/>
              </a:rPr>
              <a:t>кездеседі</a:t>
            </a:r>
            <a:r>
              <a:rPr lang="en-US">
                <a:latin typeface="Arial"/>
                <a:cs typeface="Arial"/>
              </a:rPr>
              <a: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03C0DFAE-F498-4C40-8C0A-49EFA6359B84}"/>
              </a:ext>
            </a:extLst>
          </p:cNvPr>
          <p:cNvSpPr>
            <a:spLocks noGrp="1" noChangeArrowheads="1"/>
          </p:cNvSpPr>
          <p:nvPr>
            <p:ph idx="4294967295"/>
          </p:nvPr>
        </p:nvSpPr>
        <p:spPr>
          <a:xfrm>
            <a:off x="0" y="1214438"/>
            <a:ext cx="8465574" cy="3957637"/>
          </a:xfrm>
        </p:spPr>
        <p:txBody>
          <a:bodyPr/>
          <a:lstStyle/>
          <a:p>
            <a:pPr eaLnBrk="1" hangingPunct="1">
              <a:buFont typeface="Wingdings 3" panose="05040102010807070707" pitchFamily="18" charset="2"/>
              <a:buNone/>
            </a:pPr>
            <a:r>
              <a:rPr lang="ru-RU" altLang="ru-RU" dirty="0"/>
              <a:t> </a:t>
            </a:r>
            <a:r>
              <a:rPr lang="ru-RU" altLang="ru-RU" sz="3200" dirty="0" err="1">
                <a:solidFill>
                  <a:srgbClr val="FF0000"/>
                </a:solidFill>
              </a:rPr>
              <a:t>Жасанды</a:t>
            </a:r>
            <a:r>
              <a:rPr lang="ru-RU" altLang="ru-RU" sz="3200" dirty="0">
                <a:solidFill>
                  <a:srgbClr val="FF0000"/>
                </a:solidFill>
              </a:rPr>
              <a:t> </a:t>
            </a:r>
            <a:r>
              <a:rPr lang="ru-RU" altLang="ru-RU" sz="3200" dirty="0" err="1">
                <a:solidFill>
                  <a:srgbClr val="FF0000"/>
                </a:solidFill>
              </a:rPr>
              <a:t>мүшелерге</a:t>
            </a:r>
            <a:r>
              <a:rPr lang="ru-RU" altLang="ru-RU" sz="3200" dirty="0">
                <a:solidFill>
                  <a:srgbClr val="FF0000"/>
                </a:solidFill>
              </a:rPr>
              <a:t> </a:t>
            </a:r>
            <a:r>
              <a:rPr lang="ru-RU" altLang="ru-RU" sz="3200" dirty="0"/>
              <a:t>- </a:t>
            </a:r>
            <a:r>
              <a:rPr lang="ru-RU" altLang="ru-RU" sz="3200" dirty="0" err="1"/>
              <a:t>адамның</a:t>
            </a:r>
            <a:r>
              <a:rPr lang="ru-RU" altLang="ru-RU" sz="3200" dirty="0"/>
              <a:t> </a:t>
            </a:r>
            <a:r>
              <a:rPr lang="ru-RU" altLang="ru-RU" sz="3200" dirty="0" err="1"/>
              <a:t>қандай</a:t>
            </a:r>
            <a:r>
              <a:rPr lang="ru-RU" altLang="ru-RU" sz="3200" dirty="0"/>
              <a:t> да </a:t>
            </a:r>
            <a:r>
              <a:rPr lang="ru-RU" altLang="ru-RU" sz="3200" dirty="0" err="1"/>
              <a:t>бір</a:t>
            </a:r>
            <a:r>
              <a:rPr lang="ru-RU" altLang="ru-RU" sz="3200" dirty="0"/>
              <a:t> </a:t>
            </a:r>
            <a:r>
              <a:rPr lang="ru-RU" altLang="ru-RU" sz="3200" dirty="0" err="1"/>
              <a:t>ішкі</a:t>
            </a:r>
            <a:r>
              <a:rPr lang="ru-RU" altLang="ru-RU" sz="3200" dirty="0"/>
              <a:t> </a:t>
            </a:r>
            <a:r>
              <a:rPr lang="ru-RU" altLang="ru-RU" sz="3200" dirty="0" err="1"/>
              <a:t>органының</a:t>
            </a:r>
            <a:r>
              <a:rPr lang="ru-RU" altLang="ru-RU" sz="3200" dirty="0"/>
              <a:t> </a:t>
            </a:r>
            <a:r>
              <a:rPr lang="ru-RU" altLang="ru-RU" sz="3200" dirty="0" err="1"/>
              <a:t>функциясын</a:t>
            </a:r>
            <a:r>
              <a:rPr lang="ru-RU" altLang="ru-RU" sz="3200" dirty="0"/>
              <a:t> </a:t>
            </a:r>
            <a:r>
              <a:rPr lang="ru-RU" altLang="ru-RU" sz="3200" dirty="0" err="1"/>
              <a:t>уақытша</a:t>
            </a:r>
            <a:r>
              <a:rPr lang="ru-RU" altLang="ru-RU" sz="3200" dirty="0"/>
              <a:t> </a:t>
            </a:r>
            <a:r>
              <a:rPr lang="ru-RU" altLang="ru-RU" sz="3200" dirty="0" err="1"/>
              <a:t>немесе</a:t>
            </a:r>
            <a:r>
              <a:rPr lang="ru-RU" altLang="ru-RU" sz="3200" dirty="0"/>
              <a:t> </a:t>
            </a:r>
            <a:r>
              <a:rPr lang="ru-RU" altLang="ru-RU" sz="3200" dirty="0" err="1"/>
              <a:t>тұрақты</a:t>
            </a:r>
            <a:r>
              <a:rPr lang="ru-RU" altLang="ru-RU" sz="3200" dirty="0"/>
              <a:t> </a:t>
            </a:r>
            <a:r>
              <a:rPr lang="ru-RU" altLang="ru-RU" sz="3200" dirty="0" err="1"/>
              <a:t>ауыстыруға</a:t>
            </a:r>
            <a:r>
              <a:rPr lang="ru-RU" altLang="ru-RU" sz="3200" dirty="0"/>
              <a:t> </a:t>
            </a:r>
            <a:r>
              <a:rPr lang="ru-RU" altLang="ru-RU" sz="3200" dirty="0" err="1"/>
              <a:t>арналған</a:t>
            </a:r>
            <a:r>
              <a:rPr lang="ru-RU" altLang="ru-RU" sz="3200" dirty="0"/>
              <a:t> </a:t>
            </a:r>
            <a:r>
              <a:rPr lang="ru-RU" altLang="ru-RU" sz="3200" dirty="0" err="1"/>
              <a:t>техникалық</a:t>
            </a:r>
            <a:r>
              <a:rPr lang="ru-RU" altLang="ru-RU" sz="3200" dirty="0"/>
              <a:t> </a:t>
            </a:r>
            <a:r>
              <a:rPr lang="ru-RU" altLang="ru-RU" sz="3200" dirty="0" err="1"/>
              <a:t>құрылғылар</a:t>
            </a:r>
            <a:r>
              <a:rPr lang="ru-RU" altLang="ru-RU" dirty="0"/>
              <a:t>. </a:t>
            </a:r>
          </a:p>
        </p:txBody>
      </p:sp>
      <p:pic>
        <p:nvPicPr>
          <p:cNvPr id="2" name="Рисунок 2">
            <a:extLst>
              <a:ext uri="{FF2B5EF4-FFF2-40B4-BE49-F238E27FC236}">
                <a16:creationId xmlns:a16="http://schemas.microsoft.com/office/drawing/2014/main" id="{95EB442A-CFDA-4CD2-9426-F58BE33A3F1A}"/>
              </a:ext>
            </a:extLst>
          </p:cNvPr>
          <p:cNvPicPr>
            <a:picLocks noChangeAspect="1"/>
          </p:cNvPicPr>
          <p:nvPr/>
        </p:nvPicPr>
        <p:blipFill>
          <a:blip r:embed="rId2"/>
          <a:stretch>
            <a:fillRect/>
          </a:stretch>
        </p:blipFill>
        <p:spPr>
          <a:xfrm>
            <a:off x="1241276" y="3589404"/>
            <a:ext cx="5618671" cy="2686379"/>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6A8866B7-AE30-4679-9345-4871A8FDF84B}"/>
              </a:ext>
            </a:extLst>
          </p:cNvPr>
          <p:cNvSpPr>
            <a:spLocks noGrp="1" noChangeArrowheads="1"/>
          </p:cNvSpPr>
          <p:nvPr>
            <p:ph type="title" idx="4294967295"/>
          </p:nvPr>
        </p:nvSpPr>
        <p:spPr>
          <a:xfrm>
            <a:off x="0" y="80963"/>
            <a:ext cx="8229600" cy="919162"/>
          </a:xfrm>
        </p:spPr>
        <p:txBody>
          <a:bodyPr rtlCol="0">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ru-RU" sz="4000" b="1" i="1"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hlinkClick r:id="rId2"/>
              </a:rPr>
              <a:t>Кардиовертер-дефибриллятор</a:t>
            </a:r>
            <a:endParaRPr lang="ru-RU" sz="4000" b="1" i="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2771" name="Rectangle 3">
            <a:extLst>
              <a:ext uri="{FF2B5EF4-FFF2-40B4-BE49-F238E27FC236}">
                <a16:creationId xmlns:a16="http://schemas.microsoft.com/office/drawing/2014/main" id="{02823A75-D357-4483-8BF5-8AABA85F516E}"/>
              </a:ext>
            </a:extLst>
          </p:cNvPr>
          <p:cNvSpPr>
            <a:spLocks noGrp="1" noChangeArrowheads="1"/>
          </p:cNvSpPr>
          <p:nvPr>
            <p:ph idx="4294967295"/>
          </p:nvPr>
        </p:nvSpPr>
        <p:spPr>
          <a:xfrm>
            <a:off x="5429250" y="928688"/>
            <a:ext cx="3714750" cy="5857875"/>
          </a:xfrm>
        </p:spPr>
        <p:txBody>
          <a:bodyPr/>
          <a:lstStyle/>
          <a:p>
            <a:pPr eaLnBrk="1" hangingPunct="1">
              <a:lnSpc>
                <a:spcPct val="80000"/>
              </a:lnSpc>
              <a:buNone/>
            </a:pPr>
            <a:r>
              <a:rPr lang="ru-RU" altLang="ru-RU" sz="2500"/>
              <a:t>     </a:t>
            </a:r>
            <a:r>
              <a:rPr lang="ru-RU" sz="2500" err="1">
                <a:ea typeface="+mn-lt"/>
                <a:cs typeface="+mn-lt"/>
              </a:rPr>
              <a:t>Кардиовертер</a:t>
            </a:r>
            <a:r>
              <a:rPr lang="ru-RU" sz="2500">
                <a:ea typeface="+mn-lt"/>
                <a:cs typeface="+mn-lt"/>
              </a:rPr>
              <a:t> дефибрилляторы - </a:t>
            </a:r>
            <a:r>
              <a:rPr lang="ru-RU" sz="2500" err="1">
                <a:ea typeface="+mn-lt"/>
                <a:cs typeface="+mn-lt"/>
              </a:rPr>
              <a:t>бұл</a:t>
            </a:r>
            <a:r>
              <a:rPr lang="ru-RU" sz="2500">
                <a:ea typeface="+mn-lt"/>
                <a:cs typeface="+mn-lt"/>
              </a:rPr>
              <a:t> </a:t>
            </a:r>
            <a:r>
              <a:rPr lang="ru-RU" sz="2500" err="1">
                <a:ea typeface="+mn-lt"/>
                <a:cs typeface="+mn-lt"/>
              </a:rPr>
              <a:t>қарыншалық</a:t>
            </a:r>
            <a:r>
              <a:rPr lang="ru-RU" sz="2500">
                <a:ea typeface="+mn-lt"/>
                <a:cs typeface="+mn-lt"/>
              </a:rPr>
              <a:t> </a:t>
            </a:r>
            <a:r>
              <a:rPr lang="ru-RU" sz="2500" err="1">
                <a:ea typeface="+mn-lt"/>
                <a:cs typeface="+mn-lt"/>
              </a:rPr>
              <a:t>тахикардиямен</a:t>
            </a:r>
            <a:r>
              <a:rPr lang="ru-RU" sz="2500">
                <a:ea typeface="+mn-lt"/>
                <a:cs typeface="+mn-lt"/>
              </a:rPr>
              <a:t> </a:t>
            </a:r>
            <a:r>
              <a:rPr lang="ru-RU" sz="2500" err="1">
                <a:ea typeface="+mn-lt"/>
                <a:cs typeface="+mn-lt"/>
              </a:rPr>
              <a:t>ауыратын</a:t>
            </a:r>
            <a:r>
              <a:rPr lang="ru-RU" sz="2500">
                <a:ea typeface="+mn-lt"/>
                <a:cs typeface="+mn-lt"/>
              </a:rPr>
              <a:t> </a:t>
            </a:r>
            <a:r>
              <a:rPr lang="ru-RU" sz="2500" err="1">
                <a:ea typeface="+mn-lt"/>
                <a:cs typeface="+mn-lt"/>
              </a:rPr>
              <a:t>науқастарда</a:t>
            </a:r>
            <a:r>
              <a:rPr lang="ru-RU" sz="2500">
                <a:ea typeface="+mn-lt"/>
                <a:cs typeface="+mn-lt"/>
              </a:rPr>
              <a:t> </a:t>
            </a:r>
            <a:r>
              <a:rPr lang="ru-RU" sz="2500" err="1">
                <a:ea typeface="+mn-lt"/>
                <a:cs typeface="+mn-lt"/>
              </a:rPr>
              <a:t>жүректің</a:t>
            </a:r>
            <a:r>
              <a:rPr lang="ru-RU" sz="2500">
                <a:ea typeface="+mn-lt"/>
                <a:cs typeface="+mn-lt"/>
              </a:rPr>
              <a:t> </a:t>
            </a:r>
            <a:r>
              <a:rPr lang="ru-RU" sz="2500" err="1">
                <a:ea typeface="+mn-lt"/>
                <a:cs typeface="+mn-lt"/>
              </a:rPr>
              <a:t>күтпеген</a:t>
            </a:r>
            <a:r>
              <a:rPr lang="ru-RU" sz="2500">
                <a:ea typeface="+mn-lt"/>
                <a:cs typeface="+mn-lt"/>
              </a:rPr>
              <a:t> </a:t>
            </a:r>
            <a:r>
              <a:rPr lang="ru-RU" sz="2500" err="1">
                <a:ea typeface="+mn-lt"/>
                <a:cs typeface="+mn-lt"/>
              </a:rPr>
              <a:t>тоқтап</a:t>
            </a:r>
            <a:r>
              <a:rPr lang="ru-RU" sz="2500">
                <a:ea typeface="+mn-lt"/>
                <a:cs typeface="+mn-lt"/>
              </a:rPr>
              <a:t> </a:t>
            </a:r>
            <a:r>
              <a:rPr lang="ru-RU" sz="2500" err="1">
                <a:ea typeface="+mn-lt"/>
                <a:cs typeface="+mn-lt"/>
              </a:rPr>
              <a:t>қалуының</a:t>
            </a:r>
            <a:r>
              <a:rPr lang="ru-RU" sz="2500">
                <a:ea typeface="+mn-lt"/>
                <a:cs typeface="+mn-lt"/>
              </a:rPr>
              <a:t> </a:t>
            </a:r>
            <a:r>
              <a:rPr lang="ru-RU" sz="2500" err="1">
                <a:ea typeface="+mn-lt"/>
                <a:cs typeface="+mn-lt"/>
              </a:rPr>
              <a:t>алдын</a:t>
            </a:r>
            <a:r>
              <a:rPr lang="ru-RU" sz="2500">
                <a:ea typeface="+mn-lt"/>
                <a:cs typeface="+mn-lt"/>
              </a:rPr>
              <a:t> </a:t>
            </a:r>
            <a:r>
              <a:rPr lang="ru-RU" sz="2500" err="1">
                <a:ea typeface="+mn-lt"/>
                <a:cs typeface="+mn-lt"/>
              </a:rPr>
              <a:t>алу</a:t>
            </a:r>
            <a:r>
              <a:rPr lang="ru-RU" sz="2500">
                <a:ea typeface="+mn-lt"/>
                <a:cs typeface="+mn-lt"/>
              </a:rPr>
              <a:t> </a:t>
            </a:r>
            <a:r>
              <a:rPr lang="ru-RU" sz="2500" err="1">
                <a:ea typeface="+mn-lt"/>
                <a:cs typeface="+mn-lt"/>
              </a:rPr>
              <a:t>үшін</a:t>
            </a:r>
            <a:r>
              <a:rPr lang="ru-RU" sz="2500">
                <a:ea typeface="+mn-lt"/>
                <a:cs typeface="+mn-lt"/>
              </a:rPr>
              <a:t> </a:t>
            </a:r>
            <a:r>
              <a:rPr lang="ru-RU" sz="2500" err="1">
                <a:ea typeface="+mn-lt"/>
                <a:cs typeface="+mn-lt"/>
              </a:rPr>
              <a:t>қолданылатын</a:t>
            </a:r>
            <a:r>
              <a:rPr lang="ru-RU" sz="2500">
                <a:ea typeface="+mn-lt"/>
                <a:cs typeface="+mn-lt"/>
              </a:rPr>
              <a:t> </a:t>
            </a:r>
            <a:r>
              <a:rPr lang="ru-RU" sz="2500" err="1">
                <a:ea typeface="+mn-lt"/>
                <a:cs typeface="+mn-lt"/>
              </a:rPr>
              <a:t>ең</a:t>
            </a:r>
            <a:r>
              <a:rPr lang="ru-RU" sz="2500">
                <a:ea typeface="+mn-lt"/>
                <a:cs typeface="+mn-lt"/>
              </a:rPr>
              <a:t> </a:t>
            </a:r>
            <a:r>
              <a:rPr lang="ru-RU" sz="2500" err="1">
                <a:ea typeface="+mn-lt"/>
                <a:cs typeface="+mn-lt"/>
              </a:rPr>
              <a:t>жоғары</a:t>
            </a:r>
            <a:r>
              <a:rPr lang="ru-RU" sz="2500">
                <a:ea typeface="+mn-lt"/>
                <a:cs typeface="+mn-lt"/>
              </a:rPr>
              <a:t> </a:t>
            </a:r>
            <a:r>
              <a:rPr lang="ru-RU" sz="2500" err="1">
                <a:ea typeface="+mn-lt"/>
                <a:cs typeface="+mn-lt"/>
              </a:rPr>
              <a:t>жылдамдықты</a:t>
            </a:r>
            <a:r>
              <a:rPr lang="ru-RU" sz="2500">
                <a:ea typeface="+mn-lt"/>
                <a:cs typeface="+mn-lt"/>
              </a:rPr>
              <a:t> </a:t>
            </a:r>
            <a:r>
              <a:rPr lang="ru-RU" sz="2500" err="1">
                <a:ea typeface="+mn-lt"/>
                <a:cs typeface="+mn-lt"/>
              </a:rPr>
              <a:t>өлшеу</a:t>
            </a:r>
            <a:r>
              <a:rPr lang="ru-RU" sz="2500">
                <a:ea typeface="+mn-lt"/>
                <a:cs typeface="+mn-lt"/>
              </a:rPr>
              <a:t> </a:t>
            </a:r>
            <a:r>
              <a:rPr lang="ru-RU" sz="2500" err="1">
                <a:ea typeface="+mn-lt"/>
                <a:cs typeface="+mn-lt"/>
              </a:rPr>
              <a:t>құралы</a:t>
            </a:r>
            <a:r>
              <a:rPr lang="ru-RU" sz="2500">
                <a:ea typeface="+mn-lt"/>
                <a:cs typeface="+mn-lt"/>
              </a:rPr>
              <a:t>.</a:t>
            </a:r>
          </a:p>
        </p:txBody>
      </p:sp>
      <p:pic>
        <p:nvPicPr>
          <p:cNvPr id="32772" name="Picture 4" descr="7fd89f7aa7s0-1221080514">
            <a:hlinkClick r:id="rId2" tooltip="&quot;&quot;"/>
            <a:extLst>
              <a:ext uri="{FF2B5EF4-FFF2-40B4-BE49-F238E27FC236}">
                <a16:creationId xmlns:a16="http://schemas.microsoft.com/office/drawing/2014/main" id="{ED891E2F-C71F-40E5-A288-CA366A7A3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268413"/>
            <a:ext cx="5329238"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78f9g789f0dg-1221055290">
            <a:hlinkClick r:id="rId2" tooltip="&quot;&quot;"/>
            <a:extLst>
              <a:ext uri="{FF2B5EF4-FFF2-40B4-BE49-F238E27FC236}">
                <a16:creationId xmlns:a16="http://schemas.microsoft.com/office/drawing/2014/main" id="{CB808045-7B78-431D-B9AC-EEE965738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71438"/>
            <a:ext cx="8424863"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6">
            <a:extLst>
              <a:ext uri="{FF2B5EF4-FFF2-40B4-BE49-F238E27FC236}">
                <a16:creationId xmlns:a16="http://schemas.microsoft.com/office/drawing/2014/main" id="{B0C0C54C-D659-4EB4-821D-A3FC27233386}"/>
              </a:ext>
            </a:extLst>
          </p:cNvPr>
          <p:cNvSpPr>
            <a:spLocks noGrp="1" noChangeArrowheads="1"/>
          </p:cNvSpPr>
          <p:nvPr>
            <p:ph idx="4294967295"/>
          </p:nvPr>
        </p:nvSpPr>
        <p:spPr>
          <a:xfrm>
            <a:off x="179388" y="5157788"/>
            <a:ext cx="8964612" cy="1700212"/>
          </a:xfrm>
        </p:spPr>
        <p:txBody>
          <a:bodyPr>
            <a:normAutofit fontScale="85000" lnSpcReduction="20000"/>
          </a:bodyPr>
          <a:lstStyle/>
          <a:p>
            <a:pPr>
              <a:lnSpc>
                <a:spcPct val="80000"/>
              </a:lnSpc>
            </a:pPr>
            <a:r>
              <a:rPr lang="ru-RU">
                <a:ea typeface="+mn-lt"/>
                <a:cs typeface="+mn-lt"/>
              </a:rPr>
              <a:t>Кардиостимулятор (ECS) </a:t>
            </a:r>
            <a:r>
              <a:rPr lang="ru-RU" err="1">
                <a:ea typeface="+mn-lt"/>
                <a:cs typeface="+mn-lt"/>
              </a:rPr>
              <a:t>екі</a:t>
            </a:r>
            <a:r>
              <a:rPr lang="ru-RU">
                <a:ea typeface="+mn-lt"/>
                <a:cs typeface="+mn-lt"/>
              </a:rPr>
              <a:t> </a:t>
            </a:r>
            <a:r>
              <a:rPr lang="ru-RU" err="1">
                <a:ea typeface="+mn-lt"/>
                <a:cs typeface="+mn-lt"/>
              </a:rPr>
              <a:t>элементті</a:t>
            </a:r>
            <a:r>
              <a:rPr lang="ru-RU">
                <a:ea typeface="+mn-lt"/>
                <a:cs typeface="+mn-lt"/>
              </a:rPr>
              <a:t> </a:t>
            </a:r>
            <a:r>
              <a:rPr lang="ru-RU" err="1">
                <a:ea typeface="+mn-lt"/>
                <a:cs typeface="+mn-lt"/>
              </a:rPr>
              <a:t>біріктіреді</a:t>
            </a:r>
            <a:r>
              <a:rPr lang="ru-RU">
                <a:ea typeface="+mn-lt"/>
                <a:cs typeface="+mn-lt"/>
              </a:rPr>
              <a:t>: </a:t>
            </a:r>
            <a:r>
              <a:rPr lang="ru-RU" err="1">
                <a:ea typeface="+mn-lt"/>
                <a:cs typeface="+mn-lt"/>
              </a:rPr>
              <a:t>электр</a:t>
            </a:r>
            <a:r>
              <a:rPr lang="ru-RU">
                <a:ea typeface="+mn-lt"/>
                <a:cs typeface="+mn-lt"/>
              </a:rPr>
              <a:t> </a:t>
            </a:r>
            <a:r>
              <a:rPr lang="ru-RU" err="1">
                <a:ea typeface="+mn-lt"/>
                <a:cs typeface="+mn-lt"/>
              </a:rPr>
              <a:t>разрядтарының</a:t>
            </a:r>
            <a:r>
              <a:rPr lang="ru-RU">
                <a:ea typeface="+mn-lt"/>
                <a:cs typeface="+mn-lt"/>
              </a:rPr>
              <a:t> стимуляторы </a:t>
            </a:r>
            <a:r>
              <a:rPr lang="ru-RU" err="1">
                <a:ea typeface="+mn-lt"/>
                <a:cs typeface="+mn-lt"/>
              </a:rPr>
              <a:t>және</a:t>
            </a:r>
            <a:r>
              <a:rPr lang="ru-RU">
                <a:ea typeface="+mn-lt"/>
                <a:cs typeface="+mn-lt"/>
              </a:rPr>
              <a:t> </a:t>
            </a:r>
            <a:r>
              <a:rPr lang="ru-RU" err="1">
                <a:ea typeface="+mn-lt"/>
                <a:cs typeface="+mn-lt"/>
              </a:rPr>
              <a:t>дененің</a:t>
            </a:r>
            <a:r>
              <a:rPr lang="ru-RU">
                <a:ea typeface="+mn-lt"/>
                <a:cs typeface="+mn-lt"/>
              </a:rPr>
              <a:t> </a:t>
            </a:r>
            <a:r>
              <a:rPr lang="ru-RU" err="1">
                <a:ea typeface="+mn-lt"/>
                <a:cs typeface="+mn-lt"/>
              </a:rPr>
              <a:t>қозғалысы</a:t>
            </a:r>
            <a:r>
              <a:rPr lang="ru-RU">
                <a:ea typeface="+mn-lt"/>
                <a:cs typeface="+mn-lt"/>
              </a:rPr>
              <a:t> мен </a:t>
            </a:r>
            <a:r>
              <a:rPr lang="ru-RU" err="1">
                <a:ea typeface="+mn-lt"/>
                <a:cs typeface="+mn-lt"/>
              </a:rPr>
              <a:t>жүректің</a:t>
            </a:r>
            <a:r>
              <a:rPr lang="ru-RU">
                <a:ea typeface="+mn-lt"/>
                <a:cs typeface="+mn-lt"/>
              </a:rPr>
              <a:t> </a:t>
            </a:r>
            <a:r>
              <a:rPr lang="ru-RU" err="1">
                <a:ea typeface="+mn-lt"/>
                <a:cs typeface="+mn-lt"/>
              </a:rPr>
              <a:t>жиырылуынан</a:t>
            </a:r>
            <a:r>
              <a:rPr lang="ru-RU">
                <a:ea typeface="+mn-lt"/>
                <a:cs typeface="+mn-lt"/>
              </a:rPr>
              <a:t> </a:t>
            </a:r>
            <a:r>
              <a:rPr lang="ru-RU" err="1">
                <a:ea typeface="+mn-lt"/>
                <a:cs typeface="+mn-lt"/>
              </a:rPr>
              <a:t>болатын</a:t>
            </a:r>
            <a:r>
              <a:rPr lang="ru-RU">
                <a:ea typeface="+mn-lt"/>
                <a:cs typeface="+mn-lt"/>
              </a:rPr>
              <a:t> </a:t>
            </a:r>
            <a:r>
              <a:rPr lang="ru-RU" err="1">
                <a:ea typeface="+mn-lt"/>
                <a:cs typeface="+mn-lt"/>
              </a:rPr>
              <a:t>иілуге</a:t>
            </a:r>
            <a:r>
              <a:rPr lang="ru-RU">
                <a:ea typeface="+mn-lt"/>
                <a:cs typeface="+mn-lt"/>
              </a:rPr>
              <a:t> </a:t>
            </a:r>
            <a:r>
              <a:rPr lang="ru-RU" err="1">
                <a:ea typeface="+mn-lt"/>
                <a:cs typeface="+mn-lt"/>
              </a:rPr>
              <a:t>және</a:t>
            </a:r>
            <a:r>
              <a:rPr lang="ru-RU">
                <a:ea typeface="+mn-lt"/>
                <a:cs typeface="+mn-lt"/>
              </a:rPr>
              <a:t> </a:t>
            </a:r>
            <a:r>
              <a:rPr lang="ru-RU" err="1">
                <a:ea typeface="+mn-lt"/>
                <a:cs typeface="+mn-lt"/>
              </a:rPr>
              <a:t>бұрылуға</a:t>
            </a:r>
            <a:r>
              <a:rPr lang="ru-RU">
                <a:ea typeface="+mn-lt"/>
                <a:cs typeface="+mn-lt"/>
              </a:rPr>
              <a:t> </a:t>
            </a:r>
            <a:r>
              <a:rPr lang="ru-RU" err="1">
                <a:ea typeface="+mn-lt"/>
                <a:cs typeface="+mn-lt"/>
              </a:rPr>
              <a:t>төзімді</a:t>
            </a:r>
            <a:r>
              <a:rPr lang="ru-RU">
                <a:ea typeface="+mn-lt"/>
                <a:cs typeface="+mn-lt"/>
              </a:rPr>
              <a:t> </a:t>
            </a:r>
            <a:r>
              <a:rPr lang="ru-RU" err="1">
                <a:ea typeface="+mn-lt"/>
                <a:cs typeface="+mn-lt"/>
              </a:rPr>
              <a:t>әділ</a:t>
            </a:r>
            <a:r>
              <a:rPr lang="ru-RU">
                <a:ea typeface="+mn-lt"/>
                <a:cs typeface="+mn-lt"/>
              </a:rPr>
              <a:t> </a:t>
            </a:r>
            <a:r>
              <a:rPr lang="ru-RU" err="1">
                <a:ea typeface="+mn-lt"/>
                <a:cs typeface="+mn-lt"/>
              </a:rPr>
              <a:t>икемділік</a:t>
            </a:r>
            <a:r>
              <a:rPr lang="ru-RU">
                <a:ea typeface="+mn-lt"/>
                <a:cs typeface="+mn-lt"/>
              </a:rPr>
              <a:t> пен </a:t>
            </a:r>
            <a:r>
              <a:rPr lang="ru-RU" err="1">
                <a:ea typeface="+mn-lt"/>
                <a:cs typeface="+mn-lt"/>
              </a:rPr>
              <a:t>тегістікпен</a:t>
            </a:r>
            <a:r>
              <a:rPr lang="ru-RU">
                <a:ea typeface="+mn-lt"/>
                <a:cs typeface="+mn-lt"/>
              </a:rPr>
              <a:t> </a:t>
            </a:r>
            <a:r>
              <a:rPr lang="ru-RU" err="1">
                <a:ea typeface="+mn-lt"/>
                <a:cs typeface="+mn-lt"/>
              </a:rPr>
              <a:t>сипатталатын</a:t>
            </a:r>
            <a:r>
              <a:rPr lang="ru-RU">
                <a:ea typeface="+mn-lt"/>
                <a:cs typeface="+mn-lt"/>
              </a:rPr>
              <a:t> спираль </a:t>
            </a:r>
            <a:r>
              <a:rPr lang="ru-RU" err="1">
                <a:ea typeface="+mn-lt"/>
                <a:cs typeface="+mn-lt"/>
              </a:rPr>
              <a:t>өткізгіш</a:t>
            </a:r>
            <a:r>
              <a:rPr lang="ru-RU">
                <a:ea typeface="+mn-lt"/>
                <a:cs typeface="+mn-lt"/>
              </a:rPr>
              <a:t> </a:t>
            </a:r>
            <a:r>
              <a:rPr lang="ru-RU" err="1">
                <a:ea typeface="+mn-lt"/>
                <a:cs typeface="+mn-lt"/>
              </a:rPr>
              <a:t>рөлін</a:t>
            </a:r>
            <a:r>
              <a:rPr lang="ru-RU">
                <a:ea typeface="+mn-lt"/>
                <a:cs typeface="+mn-lt"/>
              </a:rPr>
              <a:t> </a:t>
            </a:r>
            <a:r>
              <a:rPr lang="ru-RU" err="1">
                <a:ea typeface="+mn-lt"/>
                <a:cs typeface="+mn-lt"/>
              </a:rPr>
              <a:t>атқаратын</a:t>
            </a:r>
            <a:r>
              <a:rPr lang="ru-RU">
                <a:ea typeface="+mn-lt"/>
                <a:cs typeface="+mn-lt"/>
              </a:rPr>
              <a:t> </a:t>
            </a:r>
            <a:r>
              <a:rPr lang="ru-RU" err="1">
                <a:ea typeface="+mn-lt"/>
                <a:cs typeface="+mn-lt"/>
              </a:rPr>
              <a:t>сымдар-электродтар</a:t>
            </a:r>
            <a:r>
              <a:rPr lang="ru-RU">
                <a:ea typeface="+mn-lt"/>
                <a:cs typeface="+mn-lt"/>
              </a:rPr>
              <a:t>.</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kardiostimulsr-1262856160">
            <a:hlinkClick r:id="rId2" tooltip="&quot;&quot;"/>
            <a:extLst>
              <a:ext uri="{FF2B5EF4-FFF2-40B4-BE49-F238E27FC236}">
                <a16:creationId xmlns:a16="http://schemas.microsoft.com/office/drawing/2014/main" id="{774926ED-365F-4D93-B678-D7B9173A6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908050"/>
            <a:ext cx="45354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Rectangle 7">
            <a:extLst>
              <a:ext uri="{FF2B5EF4-FFF2-40B4-BE49-F238E27FC236}">
                <a16:creationId xmlns:a16="http://schemas.microsoft.com/office/drawing/2014/main" id="{B68DF5C6-4824-4F7C-B19B-56976A6E6A32}"/>
              </a:ext>
            </a:extLst>
          </p:cNvPr>
          <p:cNvSpPr>
            <a:spLocks noGrp="1" noChangeArrowheads="1"/>
          </p:cNvSpPr>
          <p:nvPr>
            <p:ph type="title" idx="4294967295"/>
          </p:nvPr>
        </p:nvSpPr>
        <p:spPr>
          <a:xfrm>
            <a:off x="0" y="142875"/>
            <a:ext cx="8229600" cy="558800"/>
          </a:xfrm>
        </p:spPr>
        <p:txBody>
          <a:bodyPr rtlCol="0">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ru-RU" sz="4000" b="1" i="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hlinkClick r:id="rId4"/>
              </a:rPr>
              <a:t>Кардиостимулятор</a:t>
            </a:r>
            <a:r>
              <a:rPr lang="ru-RU" sz="4000" b="1" i="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hlinkClick r:id="rId4">
                  <a:extLst>
                    <a:ext uri="{A12FA001-AC4F-418D-AE19-62706E023703}">
                      <ahyp:hlinkClr xmlns:ahyp="http://schemas.microsoft.com/office/drawing/2018/hyperlinkcolor" val="tx"/>
                    </a:ext>
                  </a:extLst>
                </a:hlinkClick>
              </a:rPr>
              <a:t> ж2не спорт</a:t>
            </a:r>
            <a:endParaRPr lang="ru-RU" sz="4000" b="1" i="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pic>
        <p:nvPicPr>
          <p:cNvPr id="34820" name="Picture 8" descr="d578f5d78g78fg-1221250847">
            <a:hlinkClick r:id="rId4" tooltip="&quot;&quot;"/>
            <a:extLst>
              <a:ext uri="{FF2B5EF4-FFF2-40B4-BE49-F238E27FC236}">
                <a16:creationId xmlns:a16="http://schemas.microsoft.com/office/drawing/2014/main" id="{6B10AF31-2AB9-400D-98C1-677BD01BB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716338"/>
            <a:ext cx="30956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0" descr="180px-Pacemaker_GuidantMeridianSR">
            <a:extLst>
              <a:ext uri="{FF2B5EF4-FFF2-40B4-BE49-F238E27FC236}">
                <a16:creationId xmlns:a16="http://schemas.microsoft.com/office/drawing/2014/main" id="{6526EE10-0A48-4477-8CD2-25F525C750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908050"/>
            <a:ext cx="30956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11">
            <a:extLst>
              <a:ext uri="{FF2B5EF4-FFF2-40B4-BE49-F238E27FC236}">
                <a16:creationId xmlns:a16="http://schemas.microsoft.com/office/drawing/2014/main" id="{F88A2368-3C2B-4B1C-A59F-E86A82DF23D1}"/>
              </a:ext>
            </a:extLst>
          </p:cNvPr>
          <p:cNvSpPr>
            <a:spLocks noChangeArrowheads="1"/>
          </p:cNvSpPr>
          <p:nvPr/>
        </p:nvSpPr>
        <p:spPr bwMode="auto">
          <a:xfrm>
            <a:off x="3708400" y="4652963"/>
            <a:ext cx="50307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sz="2800" err="1">
                <a:latin typeface="Arial"/>
                <a:cs typeface="Arial"/>
              </a:rPr>
              <a:t>Кеуде</a:t>
            </a:r>
            <a:r>
              <a:rPr lang="ru-RU" sz="2800">
                <a:latin typeface="Arial"/>
                <a:cs typeface="Arial"/>
              </a:rPr>
              <a:t> </a:t>
            </a:r>
            <a:r>
              <a:rPr lang="ru-RU" sz="2800" err="1">
                <a:latin typeface="Arial"/>
                <a:cs typeface="Arial"/>
              </a:rPr>
              <a:t>бұлшықеттерін</a:t>
            </a:r>
            <a:r>
              <a:rPr lang="ru-RU" sz="2800">
                <a:latin typeface="Arial"/>
                <a:cs typeface="Arial"/>
              </a:rPr>
              <a:t> </a:t>
            </a:r>
            <a:r>
              <a:rPr lang="ru-RU" sz="2800" err="1">
                <a:latin typeface="Arial"/>
                <a:cs typeface="Arial"/>
              </a:rPr>
              <a:t>күшейту</a:t>
            </a:r>
            <a:r>
              <a:rPr lang="ru-RU" sz="2800">
                <a:latin typeface="Arial"/>
                <a:cs typeface="Arial"/>
              </a:rPr>
              <a:t> </a:t>
            </a:r>
            <a:r>
              <a:rPr lang="ru-RU" sz="2800" err="1">
                <a:latin typeface="Arial"/>
                <a:cs typeface="Arial"/>
              </a:rPr>
              <a:t>ұсынылмайды</a:t>
            </a:r>
            <a:r>
              <a:rPr lang="ru-RU" sz="2800">
                <a:latin typeface="Arial"/>
                <a:cs typeface="Arial"/>
              </a:rPr>
              <a:t>, </a:t>
            </a:r>
            <a:r>
              <a:rPr lang="ru-RU" sz="2800" err="1">
                <a:latin typeface="Arial"/>
                <a:cs typeface="Arial"/>
              </a:rPr>
              <a:t>сонымен</a:t>
            </a:r>
            <a:r>
              <a:rPr lang="ru-RU" sz="2800">
                <a:latin typeface="Arial"/>
                <a:cs typeface="Arial"/>
              </a:rPr>
              <a:t> </a:t>
            </a:r>
            <a:r>
              <a:rPr lang="ru-RU" sz="2800" err="1">
                <a:latin typeface="Arial"/>
                <a:cs typeface="Arial"/>
              </a:rPr>
              <a:t>қатар</a:t>
            </a:r>
            <a:r>
              <a:rPr lang="ru-RU" sz="2800">
                <a:latin typeface="Arial"/>
                <a:cs typeface="Arial"/>
              </a:rPr>
              <a:t> </a:t>
            </a:r>
            <a:r>
              <a:rPr lang="ru-RU" sz="2800" err="1">
                <a:latin typeface="Arial"/>
                <a:cs typeface="Arial"/>
              </a:rPr>
              <a:t>қолмен</a:t>
            </a:r>
            <a:r>
              <a:rPr lang="ru-RU" sz="2800">
                <a:latin typeface="Arial"/>
                <a:cs typeface="Arial"/>
              </a:rPr>
              <a:t> </a:t>
            </a:r>
            <a:r>
              <a:rPr lang="ru-RU" sz="2800" err="1">
                <a:latin typeface="Arial"/>
                <a:cs typeface="Arial"/>
              </a:rPr>
              <a:t>қатты</a:t>
            </a:r>
            <a:r>
              <a:rPr lang="ru-RU" sz="2800">
                <a:latin typeface="Arial"/>
                <a:cs typeface="Arial"/>
              </a:rPr>
              <a:t> </a:t>
            </a:r>
            <a:r>
              <a:rPr lang="ru-RU" sz="2800" err="1">
                <a:latin typeface="Arial"/>
                <a:cs typeface="Arial"/>
              </a:rPr>
              <a:t>серпілуден</a:t>
            </a:r>
            <a:r>
              <a:rPr lang="ru-RU" sz="2800">
                <a:latin typeface="Arial"/>
                <a:cs typeface="Arial"/>
              </a:rPr>
              <a:t> </a:t>
            </a:r>
            <a:r>
              <a:rPr lang="ru-RU" sz="2800" err="1">
                <a:latin typeface="Arial"/>
                <a:cs typeface="Arial"/>
              </a:rPr>
              <a:t>аулақ</a:t>
            </a:r>
            <a:r>
              <a:rPr lang="ru-RU" sz="2800">
                <a:latin typeface="Arial"/>
                <a:cs typeface="Arial"/>
              </a:rPr>
              <a:t> болу </a:t>
            </a:r>
            <a:r>
              <a:rPr lang="ru-RU" sz="2800" err="1">
                <a:latin typeface="Arial"/>
                <a:cs typeface="Arial"/>
              </a:rPr>
              <a:t>керек</a:t>
            </a:r>
            <a:endParaRPr lang="ru-RU" err="1"/>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FD13B8C-08E4-4A9F-BD73-906E04AFCDD2}"/>
              </a:ext>
            </a:extLst>
          </p:cNvPr>
          <p:cNvSpPr>
            <a:spLocks noGrp="1" noChangeArrowheads="1"/>
          </p:cNvSpPr>
          <p:nvPr>
            <p:ph type="title" idx="4294967295"/>
          </p:nvPr>
        </p:nvSpPr>
        <p:spPr>
          <a:xfrm>
            <a:off x="0" y="260350"/>
            <a:ext cx="9144000" cy="1081088"/>
          </a:xfrm>
        </p:spPr>
        <p:txBody>
          <a:bodyPr rtlCol="0">
            <a:normAutofit/>
            <a:scene3d>
              <a:camera prst="orthographicFront"/>
              <a:lightRig rig="soft" dir="t">
                <a:rot lat="0" lon="0" rev="16800000"/>
              </a:lightRig>
            </a:scene3d>
            <a:sp3d prstMaterial="softEdge">
              <a:bevelT w="38100" h="38100"/>
            </a:sp3d>
          </a:bodyPr>
          <a:lstStyle/>
          <a:p>
            <a:pPr>
              <a:spcAft>
                <a:spcPts val="0"/>
              </a:spcAft>
              <a:defRPr/>
            </a:pPr>
            <a:r>
              <a:rPr lang="ru-RU" sz="4000" err="1">
                <a:ln w="6350">
                  <a:noFill/>
                </a:ln>
                <a:effectLst>
                  <a:outerShdw blurRad="114300" dist="101600" dir="2700000" algn="tl" rotWithShape="0">
                    <a:srgbClr val="000000">
                      <a:alpha val="40000"/>
                    </a:srgbClr>
                  </a:outerShdw>
                </a:effectLst>
                <a:ea typeface="+mj-lt"/>
                <a:cs typeface="+mj-lt"/>
              </a:rPr>
              <a:t>Биологиялық</a:t>
            </a:r>
            <a:r>
              <a:rPr lang="ru-RU" sz="4000">
                <a:ln w="6350">
                  <a:noFill/>
                </a:ln>
                <a:effectLst>
                  <a:outerShdw blurRad="114300" dist="101600" dir="2700000" algn="tl" rotWithShape="0">
                    <a:srgbClr val="000000">
                      <a:alpha val="40000"/>
                    </a:srgbClr>
                  </a:outerShdw>
                </a:effectLst>
                <a:ea typeface="+mj-lt"/>
                <a:cs typeface="+mj-lt"/>
              </a:rPr>
              <a:t> клапан </a:t>
            </a:r>
            <a:r>
              <a:rPr lang="ru-RU" sz="4000" err="1">
                <a:ln w="6350">
                  <a:noFill/>
                </a:ln>
                <a:effectLst>
                  <a:outerShdw blurRad="114300" dist="101600" dir="2700000" algn="tl" rotWithShape="0">
                    <a:srgbClr val="000000">
                      <a:alpha val="40000"/>
                    </a:srgbClr>
                  </a:outerShdw>
                </a:effectLst>
                <a:ea typeface="+mj-lt"/>
                <a:cs typeface="+mj-lt"/>
              </a:rPr>
              <a:t>протездері</a:t>
            </a:r>
            <a:endParaRPr lang="ru-RU" err="1"/>
          </a:p>
        </p:txBody>
      </p:sp>
      <p:sp>
        <p:nvSpPr>
          <p:cNvPr id="114691" name="Rectangle 3">
            <a:extLst>
              <a:ext uri="{FF2B5EF4-FFF2-40B4-BE49-F238E27FC236}">
                <a16:creationId xmlns:a16="http://schemas.microsoft.com/office/drawing/2014/main" id="{86FB9FEC-5C27-41E3-93C4-F6C7A150FD76}"/>
              </a:ext>
            </a:extLst>
          </p:cNvPr>
          <p:cNvSpPr>
            <a:spLocks noGrp="1" noChangeArrowheads="1"/>
          </p:cNvSpPr>
          <p:nvPr>
            <p:ph idx="4294967295"/>
          </p:nvPr>
        </p:nvSpPr>
        <p:spPr>
          <a:xfrm>
            <a:off x="4452938" y="1357313"/>
            <a:ext cx="4691062" cy="3397250"/>
          </a:xfrm>
        </p:spPr>
        <p:txBody>
          <a:bodyPr rtlCol="0">
            <a:normAutofit lnSpcReduction="10000"/>
          </a:bodyPr>
          <a:lstStyle/>
          <a:p>
            <a:pPr eaLnBrk="1" fontAlgn="auto" hangingPunct="1">
              <a:lnSpc>
                <a:spcPct val="70000"/>
              </a:lnSpc>
              <a:spcAft>
                <a:spcPts val="0"/>
              </a:spcAft>
              <a:buFont typeface="Wingdings 3" charset="2"/>
              <a:buChar char=""/>
              <a:defRPr/>
            </a:pPr>
            <a:r>
              <a:rPr lang="ru-RU" sz="2800" err="1">
                <a:ea typeface="+mn-lt"/>
                <a:cs typeface="+mn-lt"/>
              </a:rPr>
              <a:t>Дамудың</a:t>
            </a:r>
            <a:r>
              <a:rPr lang="ru-RU" sz="2800">
                <a:ea typeface="+mn-lt"/>
                <a:cs typeface="+mn-lt"/>
              </a:rPr>
              <a:t> </a:t>
            </a:r>
            <a:r>
              <a:rPr lang="ru-RU" sz="2800" err="1">
                <a:ea typeface="+mn-lt"/>
                <a:cs typeface="+mn-lt"/>
              </a:rPr>
              <a:t>алғашқы</a:t>
            </a:r>
            <a:r>
              <a:rPr lang="ru-RU" sz="2800">
                <a:ea typeface="+mn-lt"/>
                <a:cs typeface="+mn-lt"/>
              </a:rPr>
              <a:t> </a:t>
            </a:r>
            <a:r>
              <a:rPr lang="ru-RU" sz="2800" err="1">
                <a:ea typeface="+mn-lt"/>
                <a:cs typeface="+mn-lt"/>
              </a:rPr>
              <a:t>кезеңінде</a:t>
            </a:r>
            <a:r>
              <a:rPr lang="ru-RU" sz="2800">
                <a:ea typeface="+mn-lt"/>
                <a:cs typeface="+mn-lt"/>
              </a:rPr>
              <a:t> </a:t>
            </a:r>
            <a:r>
              <a:rPr lang="ru-RU" sz="2800" err="1">
                <a:ea typeface="+mn-lt"/>
                <a:cs typeface="+mn-lt"/>
              </a:rPr>
              <a:t>кардиохирургтар</a:t>
            </a:r>
            <a:r>
              <a:rPr lang="ru-RU" sz="2800">
                <a:ea typeface="+mn-lt"/>
                <a:cs typeface="+mn-lt"/>
              </a:rPr>
              <a:t> </a:t>
            </a:r>
            <a:r>
              <a:rPr lang="ru-RU" sz="2800" err="1">
                <a:ea typeface="+mn-lt"/>
                <a:cs typeface="+mn-lt"/>
              </a:rPr>
              <a:t>ксеногендік</a:t>
            </a:r>
            <a:r>
              <a:rPr lang="ru-RU" sz="2800">
                <a:ea typeface="+mn-lt"/>
                <a:cs typeface="+mn-lt"/>
              </a:rPr>
              <a:t> (</a:t>
            </a:r>
            <a:r>
              <a:rPr lang="ru-RU" sz="2800" err="1">
                <a:ea typeface="+mn-lt"/>
                <a:cs typeface="+mn-lt"/>
              </a:rPr>
              <a:t>яғни</a:t>
            </a:r>
            <a:r>
              <a:rPr lang="ru-RU" sz="2800">
                <a:ea typeface="+mn-lt"/>
                <a:cs typeface="+mn-lt"/>
              </a:rPr>
              <a:t> </a:t>
            </a:r>
            <a:r>
              <a:rPr lang="ru-RU" sz="2800" err="1">
                <a:ea typeface="+mn-lt"/>
                <a:cs typeface="+mn-lt"/>
              </a:rPr>
              <a:t>жануарлардан</a:t>
            </a:r>
            <a:r>
              <a:rPr lang="ru-RU" sz="2800">
                <a:ea typeface="+mn-lt"/>
                <a:cs typeface="+mn-lt"/>
              </a:rPr>
              <a:t> </a:t>
            </a:r>
            <a:r>
              <a:rPr lang="ru-RU" sz="2800" err="1">
                <a:ea typeface="+mn-lt"/>
                <a:cs typeface="+mn-lt"/>
              </a:rPr>
              <a:t>алынған</a:t>
            </a:r>
            <a:r>
              <a:rPr lang="ru-RU" sz="2800">
                <a:ea typeface="+mn-lt"/>
                <a:cs typeface="+mn-lt"/>
              </a:rPr>
              <a:t>) </a:t>
            </a:r>
            <a:r>
              <a:rPr lang="ru-RU" sz="2800" err="1">
                <a:ea typeface="+mn-lt"/>
                <a:cs typeface="+mn-lt"/>
              </a:rPr>
              <a:t>немесе</a:t>
            </a:r>
            <a:r>
              <a:rPr lang="ru-RU" sz="2800">
                <a:ea typeface="+mn-lt"/>
                <a:cs typeface="+mn-lt"/>
              </a:rPr>
              <a:t> </a:t>
            </a:r>
            <a:r>
              <a:rPr lang="ru-RU" sz="2800" err="1">
                <a:ea typeface="+mn-lt"/>
                <a:cs typeface="+mn-lt"/>
              </a:rPr>
              <a:t>аллогендік</a:t>
            </a:r>
            <a:r>
              <a:rPr lang="ru-RU" sz="2800">
                <a:ea typeface="+mn-lt"/>
                <a:cs typeface="+mn-lt"/>
              </a:rPr>
              <a:t> (</a:t>
            </a:r>
            <a:r>
              <a:rPr lang="ru-RU" sz="2800" err="1">
                <a:ea typeface="+mn-lt"/>
                <a:cs typeface="+mn-lt"/>
              </a:rPr>
              <a:t>яғни</a:t>
            </a:r>
            <a:r>
              <a:rPr lang="ru-RU" sz="2800">
                <a:ea typeface="+mn-lt"/>
                <a:cs typeface="+mn-lt"/>
              </a:rPr>
              <a:t> </a:t>
            </a:r>
            <a:r>
              <a:rPr lang="ru-RU" sz="2800" err="1">
                <a:ea typeface="+mn-lt"/>
                <a:cs typeface="+mn-lt"/>
              </a:rPr>
              <a:t>адамдардан</a:t>
            </a:r>
            <a:r>
              <a:rPr lang="ru-RU" sz="2800">
                <a:ea typeface="+mn-lt"/>
                <a:cs typeface="+mn-lt"/>
              </a:rPr>
              <a:t> </a:t>
            </a:r>
            <a:r>
              <a:rPr lang="ru-RU" sz="2800" err="1">
                <a:ea typeface="+mn-lt"/>
                <a:cs typeface="+mn-lt"/>
              </a:rPr>
              <a:t>алынған</a:t>
            </a:r>
            <a:r>
              <a:rPr lang="ru-RU" sz="2800">
                <a:ea typeface="+mn-lt"/>
                <a:cs typeface="+mn-lt"/>
              </a:rPr>
              <a:t>) </a:t>
            </a:r>
            <a:r>
              <a:rPr lang="ru-RU" sz="2800" err="1">
                <a:ea typeface="+mn-lt"/>
                <a:cs typeface="+mn-lt"/>
              </a:rPr>
              <a:t>биологиялық</a:t>
            </a:r>
            <a:r>
              <a:rPr lang="ru-RU" sz="2800">
                <a:ea typeface="+mn-lt"/>
                <a:cs typeface="+mn-lt"/>
              </a:rPr>
              <a:t> </a:t>
            </a:r>
            <a:r>
              <a:rPr lang="ru-RU" sz="2800" err="1">
                <a:ea typeface="+mn-lt"/>
                <a:cs typeface="+mn-lt"/>
              </a:rPr>
              <a:t>тіндерге</a:t>
            </a:r>
            <a:r>
              <a:rPr lang="ru-RU" sz="2800">
                <a:ea typeface="+mn-lt"/>
                <a:cs typeface="+mn-lt"/>
              </a:rPr>
              <a:t> </a:t>
            </a:r>
            <a:r>
              <a:rPr lang="ru-RU" sz="2800" err="1">
                <a:ea typeface="+mn-lt"/>
                <a:cs typeface="+mn-lt"/>
              </a:rPr>
              <a:t>негізделген</a:t>
            </a:r>
            <a:r>
              <a:rPr lang="ru-RU" sz="2800">
                <a:ea typeface="+mn-lt"/>
                <a:cs typeface="+mn-lt"/>
              </a:rPr>
              <a:t> клапан </a:t>
            </a:r>
            <a:r>
              <a:rPr lang="ru-RU" sz="2800" err="1">
                <a:ea typeface="+mn-lt"/>
                <a:cs typeface="+mn-lt"/>
              </a:rPr>
              <a:t>құрылғыларын</a:t>
            </a:r>
            <a:r>
              <a:rPr lang="ru-RU" sz="2800">
                <a:ea typeface="+mn-lt"/>
                <a:cs typeface="+mn-lt"/>
              </a:rPr>
              <a:t> </a:t>
            </a:r>
            <a:r>
              <a:rPr lang="ru-RU" sz="2800" err="1">
                <a:ea typeface="+mn-lt"/>
                <a:cs typeface="+mn-lt"/>
              </a:rPr>
              <a:t>алмастырғыш</a:t>
            </a:r>
            <a:r>
              <a:rPr lang="ru-RU" sz="2800">
                <a:ea typeface="+mn-lt"/>
                <a:cs typeface="+mn-lt"/>
              </a:rPr>
              <a:t> материал </a:t>
            </a:r>
            <a:r>
              <a:rPr lang="ru-RU" sz="2800" err="1">
                <a:ea typeface="+mn-lt"/>
                <a:cs typeface="+mn-lt"/>
              </a:rPr>
              <a:t>ретінде</a:t>
            </a:r>
            <a:r>
              <a:rPr lang="ru-RU" sz="2800">
                <a:ea typeface="+mn-lt"/>
                <a:cs typeface="+mn-lt"/>
              </a:rPr>
              <a:t> </a:t>
            </a:r>
            <a:r>
              <a:rPr lang="ru-RU" sz="2800" err="1">
                <a:ea typeface="+mn-lt"/>
                <a:cs typeface="+mn-lt"/>
              </a:rPr>
              <a:t>қолдануға</a:t>
            </a:r>
            <a:r>
              <a:rPr lang="ru-RU" sz="2800">
                <a:ea typeface="+mn-lt"/>
                <a:cs typeface="+mn-lt"/>
              </a:rPr>
              <a:t> </a:t>
            </a:r>
            <a:r>
              <a:rPr lang="ru-RU" sz="2800" err="1">
                <a:ea typeface="+mn-lt"/>
                <a:cs typeface="+mn-lt"/>
              </a:rPr>
              <a:t>тырысты</a:t>
            </a:r>
            <a:r>
              <a:rPr lang="ru-RU" sz="2800">
                <a:ea typeface="+mn-lt"/>
                <a:cs typeface="+mn-lt"/>
              </a:rPr>
              <a:t>.</a:t>
            </a:r>
          </a:p>
        </p:txBody>
      </p:sp>
      <p:pic>
        <p:nvPicPr>
          <p:cNvPr id="35844" name="Picture 4" descr=":: Отечественный однодисковый протез “ЛИКС-2” ::">
            <a:extLst>
              <a:ext uri="{FF2B5EF4-FFF2-40B4-BE49-F238E27FC236}">
                <a16:creationId xmlns:a16="http://schemas.microsoft.com/office/drawing/2014/main" id="{14DDB73C-4EBA-4226-BF06-4DD55911F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00188"/>
            <a:ext cx="345757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Rectangle 5">
            <a:extLst>
              <a:ext uri="{FF2B5EF4-FFF2-40B4-BE49-F238E27FC236}">
                <a16:creationId xmlns:a16="http://schemas.microsoft.com/office/drawing/2014/main" id="{505C4845-6A91-417B-B82A-53CE6D4866CB}"/>
              </a:ext>
            </a:extLst>
          </p:cNvPr>
          <p:cNvSpPr>
            <a:spLocks noChangeArrowheads="1"/>
          </p:cNvSpPr>
          <p:nvPr/>
        </p:nvSpPr>
        <p:spPr bwMode="auto">
          <a:xfrm>
            <a:off x="323850" y="5013325"/>
            <a:ext cx="8101013" cy="1323439"/>
          </a:xfrm>
          <a:prstGeom prst="rect">
            <a:avLst/>
          </a:prstGeom>
          <a:noFill/>
          <a:ln w="9525">
            <a:noFill/>
            <a:miter lim="800000"/>
            <a:headEnd/>
            <a:tailEnd/>
          </a:ln>
          <a:effectLst/>
        </p:spPr>
        <p:txBody>
          <a:bodyPr lIns="91440" tIns="45720" rIns="91440" bIns="45720" anchor="t">
            <a:spAutoFit/>
          </a:bodyPr>
          <a:lstStyle/>
          <a:p>
            <a:pPr algn="just">
              <a:spcBef>
                <a:spcPts val="0"/>
              </a:spcBef>
              <a:spcAft>
                <a:spcPts val="0"/>
              </a:spcAft>
              <a:defRPr/>
            </a:pPr>
            <a:r>
              <a:rPr lang="ru-RU" sz="2000" err="1">
                <a:effectLst>
                  <a:outerShdw blurRad="38100" dist="38100" dir="2700000" algn="tl">
                    <a:srgbClr val="010199"/>
                  </a:outerShdw>
                </a:effectLst>
                <a:latin typeface="Arial"/>
                <a:cs typeface="Arial"/>
              </a:rPr>
              <a:t>Бұл</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аппараттардың</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негізгі</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жетіспеушілігі</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рецепиент</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ағзасынан</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биологиялық</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тіндерге</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біртіндеп</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деструктивті</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әсер</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етуіне</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байланысты</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клапанның</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қызмет</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ету</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мерзімінің</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шектеулі</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болуы</a:t>
            </a:r>
            <a:r>
              <a:rPr lang="ru-RU" sz="2000">
                <a:effectLst>
                  <a:outerShdw blurRad="38100" dist="38100" dir="2700000" algn="tl">
                    <a:srgbClr val="010199"/>
                  </a:outerShdw>
                </a:effectLst>
                <a:latin typeface="Arial"/>
                <a:cs typeface="Arial"/>
              </a:rPr>
              <a:t> </a:t>
            </a:r>
            <a:r>
              <a:rPr lang="ru-RU" sz="2000" err="1">
                <a:effectLst>
                  <a:outerShdw blurRad="38100" dist="38100" dir="2700000" algn="tl">
                    <a:srgbClr val="010199"/>
                  </a:outerShdw>
                </a:effectLst>
                <a:latin typeface="Arial"/>
                <a:cs typeface="Arial"/>
              </a:rPr>
              <a:t>болды</a:t>
            </a:r>
            <a:r>
              <a:rPr lang="ru-RU" sz="2000">
                <a:effectLst>
                  <a:outerShdw blurRad="38100" dist="38100" dir="2700000" algn="tl">
                    <a:srgbClr val="010199"/>
                  </a:outerShdw>
                </a:effectLst>
                <a:latin typeface="Arial"/>
                <a:cs typeface="Arial"/>
              </a:rPr>
              <a:t>.</a:t>
            </a:r>
            <a:endParaRPr lang="ru-RU">
              <a:latin typeface="Arial"/>
              <a:cs typeface="Aria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5707DF0C-9E1C-4CDD-8B97-C638563B629C}"/>
              </a:ext>
            </a:extLst>
          </p:cNvPr>
          <p:cNvSpPr>
            <a:spLocks noGrp="1" noChangeArrowheads="1"/>
          </p:cNvSpPr>
          <p:nvPr>
            <p:ph type="title" idx="4294967295"/>
          </p:nvPr>
        </p:nvSpPr>
        <p:spPr>
          <a:xfrm>
            <a:off x="1187450" y="319088"/>
            <a:ext cx="7956550" cy="917575"/>
          </a:xfrm>
        </p:spPr>
        <p:txBody>
          <a:bodyPr rtlCol="0">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ru-RU" sz="4100" err="1">
                <a:ln w="6350">
                  <a:noFill/>
                </a:ln>
                <a:solidFill>
                  <a:srgbClr val="90C226"/>
                </a:solidFill>
                <a:effectLst>
                  <a:outerShdw blurRad="114300" dist="101600" dir="2700000" algn="tl" rotWithShape="0">
                    <a:srgbClr val="000000">
                      <a:alpha val="40000"/>
                    </a:srgbClr>
                  </a:outerShdw>
                </a:effectLst>
              </a:rPr>
              <a:t>Екі</a:t>
            </a:r>
            <a:r>
              <a:rPr lang="ru-RU" sz="4100">
                <a:ln w="6350">
                  <a:noFill/>
                </a:ln>
                <a:effectLst>
                  <a:outerShdw blurRad="114300" dist="101600" dir="2700000" algn="tl" rotWithShape="0">
                    <a:srgbClr val="000000">
                      <a:alpha val="40000"/>
                    </a:srgbClr>
                  </a:outerShdw>
                </a:effectLst>
                <a:ea typeface="+mj-lt"/>
                <a:cs typeface="+mj-lt"/>
              </a:rPr>
              <a:t> жақты </a:t>
            </a:r>
            <a:r>
              <a:rPr lang="ru-RU" sz="41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протездер</a:t>
            </a:r>
          </a:p>
        </p:txBody>
      </p:sp>
      <p:pic>
        <p:nvPicPr>
          <p:cNvPr id="36867" name="Picture 4" descr=":: Отечественный двустворчатый протез “Карбоникс-1” ::">
            <a:extLst>
              <a:ext uri="{FF2B5EF4-FFF2-40B4-BE49-F238E27FC236}">
                <a16:creationId xmlns:a16="http://schemas.microsoft.com/office/drawing/2014/main" id="{FA7072A6-AB21-41A2-A407-7487B96C6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39608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 Двустворчатый протез фирмы Sulzer Carbomedics (США) ::">
            <a:extLst>
              <a:ext uri="{FF2B5EF4-FFF2-40B4-BE49-F238E27FC236}">
                <a16:creationId xmlns:a16="http://schemas.microsoft.com/office/drawing/2014/main" id="{DEFB8ABC-15DE-4563-A0C7-E37545379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844675"/>
            <a:ext cx="4033837"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
            <a:extLst>
              <a:ext uri="{FF2B5EF4-FFF2-40B4-BE49-F238E27FC236}">
                <a16:creationId xmlns:a16="http://schemas.microsoft.com/office/drawing/2014/main" id="{A07068FD-B9FB-49FC-A09E-2DC195919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243" t="25085" r="21153" b="23889"/>
          <a:stretch>
            <a:fillRect/>
          </a:stretch>
        </p:blipFill>
        <p:spPr bwMode="auto">
          <a:xfrm>
            <a:off x="0" y="404813"/>
            <a:ext cx="882015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CCE13-321E-D165-3146-24DF38568DCB}"/>
              </a:ext>
            </a:extLst>
          </p:cNvPr>
          <p:cNvSpPr>
            <a:spLocks noGrp="1"/>
          </p:cNvSpPr>
          <p:nvPr>
            <p:ph type="title"/>
          </p:nvPr>
        </p:nvSpPr>
        <p:spPr>
          <a:xfrm>
            <a:off x="457200" y="274638"/>
            <a:ext cx="8229600" cy="1143000"/>
          </a:xfrm>
        </p:spPr>
        <p:txBody>
          <a:bodyPr anchor="ctr">
            <a:normAutofit/>
          </a:bodyPr>
          <a:lstStyle/>
          <a:p>
            <a:r>
              <a:rPr lang="ru-RU" dirty="0" err="1"/>
              <a:t>Гибридті</a:t>
            </a:r>
            <a:r>
              <a:rPr lang="ru-RU" dirty="0"/>
              <a:t> </a:t>
            </a:r>
            <a:r>
              <a:rPr lang="ru-RU" dirty="0" err="1"/>
              <a:t>бауыр</a:t>
            </a:r>
            <a:endParaRPr lang="ru-KZ" dirty="0"/>
          </a:p>
        </p:txBody>
      </p:sp>
      <p:sp>
        <p:nvSpPr>
          <p:cNvPr id="3" name="Объект 2">
            <a:extLst>
              <a:ext uri="{FF2B5EF4-FFF2-40B4-BE49-F238E27FC236}">
                <a16:creationId xmlns:a16="http://schemas.microsoft.com/office/drawing/2014/main" id="{A777068F-6E2B-896A-FE4D-12772A21A1AD}"/>
              </a:ext>
            </a:extLst>
          </p:cNvPr>
          <p:cNvSpPr>
            <a:spLocks noGrp="1"/>
          </p:cNvSpPr>
          <p:nvPr>
            <p:ph sz="half" idx="2"/>
          </p:nvPr>
        </p:nvSpPr>
        <p:spPr>
          <a:xfrm>
            <a:off x="255639" y="1297858"/>
            <a:ext cx="4389385" cy="5093109"/>
          </a:xfrm>
        </p:spPr>
        <p:txBody>
          <a:bodyPr>
            <a:noAutofit/>
          </a:bodyPr>
          <a:lstStyle/>
          <a:p>
            <a:pPr marL="0" indent="0">
              <a:lnSpc>
                <a:spcPct val="90000"/>
              </a:lnSpc>
              <a:buNone/>
            </a:pPr>
            <a:r>
              <a:rPr lang="ru-RU" sz="2000" dirty="0" err="1"/>
              <a:t>Бауыр</a:t>
            </a:r>
            <a:r>
              <a:rPr lang="ru-RU" sz="2000" dirty="0"/>
              <a:t> </a:t>
            </a:r>
            <a:r>
              <a:rPr lang="ru-RU" sz="2000" dirty="0" err="1"/>
              <a:t>көп</a:t>
            </a:r>
            <a:r>
              <a:rPr lang="ru-RU" sz="2000" dirty="0"/>
              <a:t> </a:t>
            </a:r>
            <a:r>
              <a:rPr lang="ru-RU" sz="2000" dirty="0" err="1"/>
              <a:t>функциялы</a:t>
            </a:r>
            <a:r>
              <a:rPr lang="ru-RU" sz="2000" dirty="0"/>
              <a:t> </a:t>
            </a:r>
            <a:r>
              <a:rPr lang="ru-RU" sz="2000" dirty="0" err="1"/>
              <a:t>жасушалардан</a:t>
            </a:r>
            <a:r>
              <a:rPr lang="ru-RU" sz="2000" dirty="0"/>
              <a:t> </a:t>
            </a:r>
            <a:r>
              <a:rPr lang="ru-RU" sz="2000" dirty="0" err="1"/>
              <a:t>түзілген</a:t>
            </a:r>
            <a:r>
              <a:rPr lang="ru-RU" sz="2000" dirty="0"/>
              <a:t> </a:t>
            </a:r>
            <a:r>
              <a:rPr lang="ru-RU" sz="2000" dirty="0" err="1"/>
              <a:t>үлкен</a:t>
            </a:r>
            <a:r>
              <a:rPr lang="ru-RU" sz="2000" dirty="0"/>
              <a:t> </a:t>
            </a:r>
            <a:r>
              <a:rPr lang="ru-RU" sz="2000" dirty="0" err="1"/>
              <a:t>және</a:t>
            </a:r>
            <a:r>
              <a:rPr lang="ru-RU" sz="2000" dirty="0"/>
              <a:t> </a:t>
            </a:r>
            <a:r>
              <a:rPr lang="ru-RU" sz="2000" dirty="0" err="1"/>
              <a:t>күрделі</a:t>
            </a:r>
            <a:r>
              <a:rPr lang="ru-RU" sz="2000" dirty="0"/>
              <a:t> орган, </a:t>
            </a:r>
            <a:r>
              <a:rPr lang="ru-RU" sz="2000" dirty="0" err="1"/>
              <a:t>олардың</a:t>
            </a:r>
            <a:r>
              <a:rPr lang="ru-RU" sz="2000" dirty="0"/>
              <a:t> </a:t>
            </a:r>
            <a:r>
              <a:rPr lang="ru-RU" sz="2000" dirty="0" err="1"/>
              <a:t>орналасуына</a:t>
            </a:r>
            <a:r>
              <a:rPr lang="ru-RU" sz="2000" dirty="0"/>
              <a:t> </a:t>
            </a:r>
            <a:r>
              <a:rPr lang="ru-RU" sz="2000" dirty="0" err="1"/>
              <a:t>және</a:t>
            </a:r>
            <a:r>
              <a:rPr lang="ru-RU" sz="2000" dirty="0"/>
              <a:t> </a:t>
            </a:r>
            <a:r>
              <a:rPr lang="ru-RU" sz="2000" dirty="0" err="1"/>
              <a:t>артериялық</a:t>
            </a:r>
            <a:r>
              <a:rPr lang="ru-RU" sz="2000" dirty="0"/>
              <a:t> </a:t>
            </a:r>
            <a:r>
              <a:rPr lang="ru-RU" sz="2000" dirty="0" err="1"/>
              <a:t>қанның</a:t>
            </a:r>
            <a:r>
              <a:rPr lang="ru-RU" sz="2000" dirty="0"/>
              <a:t> </a:t>
            </a:r>
            <a:r>
              <a:rPr lang="ru-RU" sz="2000" dirty="0" err="1"/>
              <a:t>қашықтығына</a:t>
            </a:r>
            <a:r>
              <a:rPr lang="ru-RU" sz="2000" dirty="0"/>
              <a:t> </a:t>
            </a:r>
            <a:r>
              <a:rPr lang="ru-RU" sz="2000" dirty="0" err="1"/>
              <a:t>байланысты</a:t>
            </a:r>
            <a:r>
              <a:rPr lang="ru-RU" sz="2000" dirty="0"/>
              <a:t> </a:t>
            </a:r>
            <a:r>
              <a:rPr lang="ru-RU" sz="2000" dirty="0" err="1"/>
              <a:t>мыңдаған</a:t>
            </a:r>
            <a:r>
              <a:rPr lang="ru-RU" sz="2000" dirty="0"/>
              <a:t> </a:t>
            </a:r>
            <a:r>
              <a:rPr lang="ru-RU" sz="2000" dirty="0" err="1"/>
              <a:t>қызметтерді</a:t>
            </a:r>
            <a:r>
              <a:rPr lang="ru-RU" sz="2000" dirty="0"/>
              <a:t> </a:t>
            </a:r>
            <a:r>
              <a:rPr lang="ru-RU" sz="2000" dirty="0" err="1"/>
              <a:t>атқарады</a:t>
            </a:r>
            <a:r>
              <a:rPr lang="ru-RU" sz="2000" dirty="0"/>
              <a:t>. </a:t>
            </a:r>
            <a:r>
              <a:rPr lang="ru-RU" sz="2000" dirty="0" err="1"/>
              <a:t>Бауыр</a:t>
            </a:r>
            <a:r>
              <a:rPr lang="ru-RU" sz="2000" dirty="0"/>
              <a:t> </a:t>
            </a:r>
            <a:r>
              <a:rPr lang="ru-RU" sz="2000" dirty="0" err="1"/>
              <a:t>ақуыз</a:t>
            </a:r>
            <a:r>
              <a:rPr lang="ru-RU" sz="2000" dirty="0"/>
              <a:t> </a:t>
            </a:r>
            <a:r>
              <a:rPr lang="ru-RU" sz="2000" dirty="0" err="1"/>
              <a:t>алмасуын</a:t>
            </a:r>
            <a:r>
              <a:rPr lang="ru-RU" sz="2000" dirty="0"/>
              <a:t>, </a:t>
            </a:r>
            <a:r>
              <a:rPr lang="ru-RU" sz="2000" dirty="0" err="1"/>
              <a:t>қандағы</a:t>
            </a:r>
            <a:r>
              <a:rPr lang="ru-RU" sz="2000" dirty="0"/>
              <a:t> майлар мен </a:t>
            </a:r>
            <a:r>
              <a:rPr lang="ru-RU" sz="2000" dirty="0" err="1"/>
              <a:t>көмірсулардың</a:t>
            </a:r>
            <a:r>
              <a:rPr lang="ru-RU" sz="2000" dirty="0"/>
              <a:t> </a:t>
            </a:r>
            <a:r>
              <a:rPr lang="ru-RU" sz="2000" dirty="0" err="1"/>
              <a:t>деңгейін</a:t>
            </a:r>
            <a:r>
              <a:rPr lang="ru-RU" sz="2000" dirty="0"/>
              <a:t>, коагуляция </a:t>
            </a:r>
            <a:r>
              <a:rPr lang="ru-RU" sz="2000" dirty="0" err="1"/>
              <a:t>факторларын</a:t>
            </a:r>
            <a:r>
              <a:rPr lang="ru-RU" sz="2000" dirty="0"/>
              <a:t> </a:t>
            </a:r>
            <a:r>
              <a:rPr lang="ru-RU" sz="2000" dirty="0" err="1"/>
              <a:t>реттейді.қан</a:t>
            </a:r>
            <a:r>
              <a:rPr lang="ru-RU" sz="2000" dirty="0"/>
              <a:t>, </a:t>
            </a:r>
            <a:r>
              <a:rPr lang="ru-RU" sz="2000" dirty="0" err="1"/>
              <a:t>өмірге</a:t>
            </a:r>
            <a:r>
              <a:rPr lang="ru-RU" sz="2000" dirty="0"/>
              <a:t> </a:t>
            </a:r>
            <a:r>
              <a:rPr lang="ru-RU" sz="2000" dirty="0" err="1"/>
              <a:t>қажетті</a:t>
            </a:r>
            <a:r>
              <a:rPr lang="ru-RU" sz="2000" dirty="0"/>
              <a:t> </a:t>
            </a:r>
            <a:r>
              <a:rPr lang="ru-RU" sz="2000" dirty="0" err="1"/>
              <a:t>көптеген</a:t>
            </a:r>
            <a:r>
              <a:rPr lang="ru-RU" sz="2000" dirty="0"/>
              <a:t> </a:t>
            </a:r>
            <a:r>
              <a:rPr lang="ru-RU" sz="2000" dirty="0" err="1"/>
              <a:t>химиялық</a:t>
            </a:r>
            <a:r>
              <a:rPr lang="ru-RU" sz="2000" dirty="0"/>
              <a:t> </a:t>
            </a:r>
            <a:r>
              <a:rPr lang="ru-RU" sz="2000" dirty="0" err="1"/>
              <a:t>заттарды</a:t>
            </a:r>
            <a:r>
              <a:rPr lang="ru-RU" sz="2000" dirty="0"/>
              <a:t> </a:t>
            </a:r>
            <a:r>
              <a:rPr lang="ru-RU" sz="2000" dirty="0" err="1"/>
              <a:t>синтездейді</a:t>
            </a:r>
            <a:r>
              <a:rPr lang="ru-RU" sz="2000" dirty="0"/>
              <a:t> </a:t>
            </a:r>
            <a:r>
              <a:rPr lang="ru-RU" sz="2000" dirty="0" err="1"/>
              <a:t>және</a:t>
            </a:r>
            <a:r>
              <a:rPr lang="ru-RU" sz="2000" dirty="0"/>
              <a:t> </a:t>
            </a:r>
            <a:r>
              <a:rPr lang="ru-RU" sz="2000" dirty="0" err="1"/>
              <a:t>қанды</a:t>
            </a:r>
            <a:r>
              <a:rPr lang="ru-RU" sz="2000" dirty="0"/>
              <a:t> </a:t>
            </a:r>
            <a:r>
              <a:rPr lang="ru-RU" sz="2000" dirty="0" err="1"/>
              <a:t>токсиндерден</a:t>
            </a:r>
            <a:r>
              <a:rPr lang="ru-RU" sz="2000" dirty="0"/>
              <a:t> </a:t>
            </a:r>
            <a:r>
              <a:rPr lang="ru-RU" sz="2000" dirty="0" err="1"/>
              <a:t>тазартады</a:t>
            </a:r>
            <a:r>
              <a:rPr lang="ru-RU" sz="2000" dirty="0"/>
              <a:t>. </a:t>
            </a:r>
            <a:r>
              <a:rPr lang="ru-RU" sz="2000" dirty="0" err="1"/>
              <a:t>Бұл</a:t>
            </a:r>
            <a:r>
              <a:rPr lang="ru-RU" sz="2000" dirty="0"/>
              <a:t> </a:t>
            </a:r>
            <a:r>
              <a:rPr lang="ru-RU" sz="2000" dirty="0" err="1"/>
              <a:t>көптеген</a:t>
            </a:r>
            <a:r>
              <a:rPr lang="ru-RU" sz="2000" dirty="0"/>
              <a:t> </a:t>
            </a:r>
            <a:r>
              <a:rPr lang="ru-RU" sz="2000" dirty="0" err="1"/>
              <a:t>функцияларды</a:t>
            </a:r>
            <a:r>
              <a:rPr lang="ru-RU" sz="2000" dirty="0"/>
              <a:t> </a:t>
            </a:r>
            <a:r>
              <a:rPr lang="ru-RU" sz="2000" dirty="0" err="1"/>
              <a:t>жасанды</a:t>
            </a:r>
            <a:r>
              <a:rPr lang="ru-RU" sz="2000" dirty="0"/>
              <a:t> </a:t>
            </a:r>
            <a:r>
              <a:rPr lang="ru-RU" sz="2000" dirty="0" err="1"/>
              <a:t>органның</a:t>
            </a:r>
            <a:r>
              <a:rPr lang="ru-RU" sz="2000" dirty="0"/>
              <a:t> </a:t>
            </a:r>
            <a:r>
              <a:rPr lang="ru-RU" sz="2000" dirty="0" err="1"/>
              <a:t>көмегімен</a:t>
            </a:r>
            <a:r>
              <a:rPr lang="ru-RU" sz="2000" dirty="0"/>
              <a:t> </a:t>
            </a:r>
            <a:r>
              <a:rPr lang="ru-RU" sz="2000" dirty="0" err="1"/>
              <a:t>әлі</a:t>
            </a:r>
            <a:r>
              <a:rPr lang="ru-RU" sz="2000" dirty="0"/>
              <a:t> </a:t>
            </a:r>
            <a:r>
              <a:rPr lang="ru-RU" sz="2000" dirty="0" err="1"/>
              <a:t>имитациялау</a:t>
            </a:r>
            <a:r>
              <a:rPr lang="ru-RU" sz="2000" dirty="0"/>
              <a:t> </a:t>
            </a:r>
            <a:r>
              <a:rPr lang="ru-RU" sz="2000" dirty="0" err="1"/>
              <a:t>мүмкін</a:t>
            </a:r>
            <a:r>
              <a:rPr lang="ru-RU" sz="2000" dirty="0"/>
              <a:t> </a:t>
            </a:r>
            <a:r>
              <a:rPr lang="ru-RU" sz="2000" dirty="0" err="1"/>
              <a:t>емес</a:t>
            </a:r>
            <a:r>
              <a:rPr lang="ru-RU" sz="2000" dirty="0"/>
              <a:t>. </a:t>
            </a:r>
            <a:r>
              <a:rPr lang="ru-RU" sz="2000" dirty="0" err="1"/>
              <a:t>Қанды</a:t>
            </a:r>
            <a:r>
              <a:rPr lang="ru-RU" sz="2000" dirty="0"/>
              <a:t> </a:t>
            </a:r>
            <a:r>
              <a:rPr lang="ru-RU" sz="2000" dirty="0" err="1"/>
              <a:t>детоксикациялау</a:t>
            </a:r>
            <a:r>
              <a:rPr lang="ru-RU" sz="2000" dirty="0"/>
              <a:t> </a:t>
            </a:r>
            <a:r>
              <a:rPr lang="ru-RU" sz="2000" dirty="0" err="1"/>
              <a:t>функциясы</a:t>
            </a:r>
            <a:r>
              <a:rPr lang="ru-RU" sz="2000" dirty="0"/>
              <a:t> </a:t>
            </a:r>
            <a:r>
              <a:rPr lang="ru-RU" sz="2000" dirty="0" err="1"/>
              <a:t>қазіргі</a:t>
            </a:r>
            <a:r>
              <a:rPr lang="ru-RU" sz="2000" dirty="0"/>
              <a:t> </a:t>
            </a:r>
            <a:r>
              <a:rPr lang="ru-RU" sz="2000" dirty="0" err="1"/>
              <a:t>уақытта</a:t>
            </a:r>
            <a:r>
              <a:rPr lang="ru-RU" sz="2000" dirty="0"/>
              <a:t> </a:t>
            </a:r>
            <a:r>
              <a:rPr lang="ru-RU" sz="2000" dirty="0" err="1"/>
              <a:t>плазмофорез</a:t>
            </a:r>
            <a:r>
              <a:rPr lang="ru-RU" sz="2000" dirty="0"/>
              <a:t> </a:t>
            </a:r>
            <a:r>
              <a:rPr lang="ru-RU" sz="2000" dirty="0" err="1"/>
              <a:t>және</a:t>
            </a:r>
            <a:r>
              <a:rPr lang="ru-RU" sz="2000" dirty="0"/>
              <a:t> </a:t>
            </a:r>
            <a:r>
              <a:rPr lang="ru-RU" sz="2000" dirty="0" err="1"/>
              <a:t>криофильтрацияны</a:t>
            </a:r>
            <a:r>
              <a:rPr lang="ru-RU" sz="2000" dirty="0"/>
              <a:t> </a:t>
            </a:r>
            <a:r>
              <a:rPr lang="ru-RU" sz="2000" dirty="0" err="1"/>
              <a:t>қолданатын</a:t>
            </a:r>
            <a:r>
              <a:rPr lang="ru-RU" sz="2000" dirty="0"/>
              <a:t> </a:t>
            </a:r>
            <a:r>
              <a:rPr lang="ru-RU" sz="2000" dirty="0" err="1"/>
              <a:t>клиникалық</a:t>
            </a:r>
            <a:r>
              <a:rPr lang="ru-RU" sz="2000" dirty="0"/>
              <a:t> </a:t>
            </a:r>
            <a:r>
              <a:rPr lang="ru-RU" sz="2000" dirty="0" err="1"/>
              <a:t>әдістермен</a:t>
            </a:r>
            <a:r>
              <a:rPr lang="ru-RU" sz="2000" dirty="0"/>
              <a:t> </a:t>
            </a:r>
            <a:r>
              <a:rPr lang="ru-RU" sz="2000" dirty="0" err="1"/>
              <a:t>ең</a:t>
            </a:r>
            <a:r>
              <a:rPr lang="ru-RU" sz="2000" dirty="0"/>
              <a:t> </a:t>
            </a:r>
            <a:r>
              <a:rPr lang="ru-RU" sz="2000" dirty="0" err="1"/>
              <a:t>сәтті</a:t>
            </a:r>
            <a:r>
              <a:rPr lang="ru-RU" sz="2000" dirty="0"/>
              <a:t> </a:t>
            </a:r>
            <a:r>
              <a:rPr lang="ru-RU" sz="2000" dirty="0" err="1"/>
              <a:t>шешіледі</a:t>
            </a:r>
            <a:r>
              <a:rPr lang="ru-RU" sz="2000" dirty="0"/>
              <a:t>.</a:t>
            </a:r>
            <a:endParaRPr lang="ru-KZ" sz="2000" dirty="0"/>
          </a:p>
        </p:txBody>
      </p:sp>
      <p:pic>
        <p:nvPicPr>
          <p:cNvPr id="1026" name="Picture 2" descr="Якутские ученые придумали, как создать искусственную печень - Российская  газета">
            <a:extLst>
              <a:ext uri="{FF2B5EF4-FFF2-40B4-BE49-F238E27FC236}">
                <a16:creationId xmlns:a16="http://schemas.microsoft.com/office/drawing/2014/main" id="{EE9DAF89-3D33-DE06-C8D1-42A20C8E5E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77" r="6555" b="1"/>
          <a:stretch/>
        </p:blipFill>
        <p:spPr bwMode="auto">
          <a:xfrm>
            <a:off x="4645025" y="2174875"/>
            <a:ext cx="4041775" cy="395128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685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ервая биоискусственая печень создана В КНР">
            <a:extLst>
              <a:ext uri="{FF2B5EF4-FFF2-40B4-BE49-F238E27FC236}">
                <a16:creationId xmlns:a16="http://schemas.microsoft.com/office/drawing/2014/main" id="{4707C52F-8BBA-4AC2-1502-20C8B4846D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24" r="21537" b="1"/>
          <a:stretch/>
        </p:blipFill>
        <p:spPr bwMode="auto">
          <a:xfrm>
            <a:off x="457200" y="1600200"/>
            <a:ext cx="4038600" cy="45259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E79963C4-C17A-2818-6CF0-8D11D208A543}"/>
              </a:ext>
            </a:extLst>
          </p:cNvPr>
          <p:cNvSpPr>
            <a:spLocks noGrp="1"/>
          </p:cNvSpPr>
          <p:nvPr>
            <p:ph sz="half" idx="2"/>
          </p:nvPr>
        </p:nvSpPr>
        <p:spPr>
          <a:xfrm>
            <a:off x="4571999" y="1042220"/>
            <a:ext cx="4463845" cy="5279922"/>
          </a:xfrm>
        </p:spPr>
        <p:txBody>
          <a:bodyPr>
            <a:normAutofit/>
          </a:bodyPr>
          <a:lstStyle/>
          <a:p>
            <a:pPr marL="0" indent="0">
              <a:lnSpc>
                <a:spcPct val="90000"/>
              </a:lnSpc>
              <a:buNone/>
            </a:pPr>
            <a:r>
              <a:rPr lang="ru-RU" sz="2000" dirty="0" err="1"/>
              <a:t>Зақымдалған</a:t>
            </a:r>
            <a:r>
              <a:rPr lang="ru-RU" sz="2000" dirty="0"/>
              <a:t> </a:t>
            </a:r>
            <a:r>
              <a:rPr lang="ru-RU" sz="2000" dirty="0" err="1"/>
              <a:t>бауырды</a:t>
            </a:r>
            <a:r>
              <a:rPr lang="ru-RU" sz="2000" dirty="0"/>
              <a:t> </a:t>
            </a:r>
            <a:r>
              <a:rPr lang="ru-RU" sz="2000" dirty="0" err="1"/>
              <a:t>ауыстырудың</a:t>
            </a:r>
            <a:r>
              <a:rPr lang="ru-RU" sz="2000" dirty="0"/>
              <a:t> </a:t>
            </a:r>
            <a:r>
              <a:rPr lang="ru-RU" sz="2000" dirty="0" err="1"/>
              <a:t>перспективалы</a:t>
            </a:r>
            <a:r>
              <a:rPr lang="ru-RU" sz="2000" dirty="0"/>
              <a:t> </a:t>
            </a:r>
            <a:r>
              <a:rPr lang="ru-RU" sz="2000" dirty="0" err="1"/>
              <a:t>әдісі</a:t>
            </a:r>
            <a:r>
              <a:rPr lang="ru-RU" sz="2000" dirty="0"/>
              <a:t> </a:t>
            </a:r>
            <a:r>
              <a:rPr lang="ru-RU" sz="2000" dirty="0" err="1"/>
              <a:t>қазіргі</a:t>
            </a:r>
            <a:r>
              <a:rPr lang="ru-RU" sz="2000" dirty="0"/>
              <a:t> </a:t>
            </a:r>
            <a:r>
              <a:rPr lang="ru-RU" sz="2000" dirty="0" err="1"/>
              <a:t>уақытта</a:t>
            </a:r>
            <a:r>
              <a:rPr lang="ru-RU" sz="2000" dirty="0"/>
              <a:t> </a:t>
            </a:r>
            <a:r>
              <a:rPr lang="ru-RU" sz="2000" dirty="0" err="1"/>
              <a:t>зақымдалған</a:t>
            </a:r>
            <a:r>
              <a:rPr lang="ru-RU" sz="2000" dirty="0"/>
              <a:t> </a:t>
            </a:r>
            <a:r>
              <a:rPr lang="ru-RU" sz="2000" dirty="0" err="1"/>
              <a:t>бауырды</a:t>
            </a:r>
            <a:r>
              <a:rPr lang="ru-RU" sz="2000" dirty="0"/>
              <a:t> </a:t>
            </a:r>
            <a:r>
              <a:rPr lang="ru-RU" sz="2000" dirty="0" err="1"/>
              <a:t>жасанды</a:t>
            </a:r>
            <a:r>
              <a:rPr lang="ru-RU" sz="2000" dirty="0"/>
              <a:t> </a:t>
            </a:r>
            <a:r>
              <a:rPr lang="kk-KZ" sz="2000" dirty="0"/>
              <a:t>ұлпа</a:t>
            </a:r>
            <a:r>
              <a:rPr lang="ru-RU" sz="2000" dirty="0"/>
              <a:t> </a:t>
            </a:r>
            <a:r>
              <a:rPr lang="ru-RU" sz="2000" dirty="0" err="1"/>
              <a:t>гибридімен</a:t>
            </a:r>
            <a:r>
              <a:rPr lang="ru-RU" sz="2000" dirty="0"/>
              <a:t> </a:t>
            </a:r>
            <a:r>
              <a:rPr lang="ru-RU" sz="2000" dirty="0" err="1"/>
              <a:t>алмастыру</a:t>
            </a:r>
            <a:r>
              <a:rPr lang="ru-RU" sz="2000" dirty="0"/>
              <a:t> </a:t>
            </a:r>
            <a:r>
              <a:rPr lang="ru-RU" sz="2000" dirty="0" err="1"/>
              <a:t>технологиясы</a:t>
            </a:r>
            <a:r>
              <a:rPr lang="ru-RU" sz="2000" dirty="0"/>
              <a:t> </a:t>
            </a:r>
            <a:r>
              <a:rPr lang="ru-RU" sz="2000" dirty="0" err="1"/>
              <a:t>болып</a:t>
            </a:r>
            <a:r>
              <a:rPr lang="ru-RU" sz="2000" dirty="0"/>
              <a:t> </a:t>
            </a:r>
            <a:r>
              <a:rPr lang="ru-RU" sz="2000" dirty="0" err="1"/>
              <a:t>табылады</a:t>
            </a:r>
            <a:r>
              <a:rPr lang="ru-RU" sz="2000" dirty="0"/>
              <a:t>, </a:t>
            </a:r>
            <a:r>
              <a:rPr lang="ru-RU" sz="2000" dirty="0" err="1"/>
              <a:t>бұл</a:t>
            </a:r>
            <a:r>
              <a:rPr lang="ru-RU" sz="2000" dirty="0"/>
              <a:t> </a:t>
            </a:r>
            <a:r>
              <a:rPr lang="ru-RU" sz="2000" dirty="0" err="1"/>
              <a:t>ұлпалық</a:t>
            </a:r>
            <a:r>
              <a:rPr lang="ru-RU" sz="2000" dirty="0"/>
              <a:t> инженерия </a:t>
            </a:r>
            <a:r>
              <a:rPr lang="ru-RU" sz="2000" dirty="0" err="1"/>
              <a:t>арқылы</a:t>
            </a:r>
            <a:r>
              <a:rPr lang="ru-RU" sz="2000" dirty="0"/>
              <a:t> </a:t>
            </a:r>
            <a:r>
              <a:rPr lang="ru-RU" sz="2000" dirty="0" err="1"/>
              <a:t>алынған</a:t>
            </a:r>
            <a:r>
              <a:rPr lang="ru-RU" sz="2000" dirty="0"/>
              <a:t> конструкция </a:t>
            </a:r>
            <a:r>
              <a:rPr lang="ru-RU" sz="2000" dirty="0" err="1"/>
              <a:t>деп</a:t>
            </a:r>
            <a:r>
              <a:rPr lang="ru-RU" sz="2000" dirty="0"/>
              <a:t> </a:t>
            </a:r>
            <a:r>
              <a:rPr lang="ru-RU" sz="2000" dirty="0" err="1"/>
              <a:t>аталады</a:t>
            </a:r>
            <a:r>
              <a:rPr lang="ru-RU" sz="2000" dirty="0"/>
              <a:t>. </a:t>
            </a:r>
            <a:r>
              <a:rPr lang="ru-RU" sz="2000" dirty="0" err="1"/>
              <a:t>Белсенді</a:t>
            </a:r>
            <a:r>
              <a:rPr lang="ru-RU" sz="2000" dirty="0"/>
              <a:t> </a:t>
            </a:r>
            <a:r>
              <a:rPr lang="ru-RU" sz="2000" dirty="0" err="1"/>
              <a:t>түрде</a:t>
            </a:r>
            <a:r>
              <a:rPr lang="ru-RU" sz="2000" dirty="0"/>
              <a:t> </a:t>
            </a:r>
            <a:r>
              <a:rPr lang="ru-RU" sz="2000" dirty="0" err="1"/>
              <a:t>дамып</a:t>
            </a:r>
            <a:r>
              <a:rPr lang="ru-RU" sz="2000" dirty="0"/>
              <a:t> </a:t>
            </a:r>
            <a:r>
              <a:rPr lang="ru-RU" sz="2000" dirty="0" err="1"/>
              <a:t>келе</a:t>
            </a:r>
            <a:r>
              <a:rPr lang="ru-RU" sz="2000" dirty="0"/>
              <a:t> </a:t>
            </a:r>
            <a:r>
              <a:rPr lang="ru-RU" sz="2000" dirty="0" err="1"/>
              <a:t>жатқан</a:t>
            </a:r>
            <a:r>
              <a:rPr lang="ru-RU" sz="2000" dirty="0"/>
              <a:t> </a:t>
            </a:r>
            <a:r>
              <a:rPr lang="ru-RU" sz="2000" dirty="0" err="1"/>
              <a:t>бауыр</a:t>
            </a:r>
            <a:r>
              <a:rPr lang="ru-RU" sz="2000" dirty="0"/>
              <a:t> </a:t>
            </a:r>
            <a:r>
              <a:rPr lang="ru-RU" sz="2000" dirty="0" err="1"/>
              <a:t>патологиясын</a:t>
            </a:r>
            <a:r>
              <a:rPr lang="ru-RU" sz="2000" dirty="0"/>
              <a:t> </a:t>
            </a:r>
            <a:r>
              <a:rPr lang="ru-RU" sz="2000" dirty="0" err="1"/>
              <a:t>емдеудің</a:t>
            </a:r>
            <a:r>
              <a:rPr lang="ru-RU" sz="2000" dirty="0"/>
              <a:t> </a:t>
            </a:r>
            <a:r>
              <a:rPr lang="ru-RU" sz="2000" dirty="0" err="1"/>
              <a:t>екінші</a:t>
            </a:r>
            <a:r>
              <a:rPr lang="ru-RU" sz="2000" dirty="0"/>
              <a:t> </a:t>
            </a:r>
            <a:r>
              <a:rPr lang="ru-RU" sz="2000" dirty="0" err="1"/>
              <a:t>жолы</a:t>
            </a:r>
            <a:r>
              <a:rPr lang="ru-RU" sz="2000" dirty="0"/>
              <a:t> </a:t>
            </a:r>
            <a:r>
              <a:rPr lang="ru-RU" sz="2000" dirty="0" err="1"/>
              <a:t>қазіргі</a:t>
            </a:r>
            <a:r>
              <a:rPr lang="ru-RU" sz="2000" dirty="0"/>
              <a:t> </a:t>
            </a:r>
            <a:r>
              <a:rPr lang="ru-RU" sz="2000" dirty="0" err="1"/>
              <a:t>уақытта</a:t>
            </a:r>
            <a:r>
              <a:rPr lang="ru-RU" sz="2000" dirty="0"/>
              <a:t> </a:t>
            </a:r>
            <a:r>
              <a:rPr lang="ru-RU" sz="2000" dirty="0" err="1"/>
              <a:t>зақымдалған</a:t>
            </a:r>
            <a:r>
              <a:rPr lang="ru-RU" sz="2000" dirty="0"/>
              <a:t> </a:t>
            </a:r>
            <a:r>
              <a:rPr lang="ru-RU" sz="2000" dirty="0" err="1"/>
              <a:t>бауырға</a:t>
            </a:r>
            <a:r>
              <a:rPr lang="ru-RU" sz="2000" dirty="0"/>
              <a:t> </a:t>
            </a:r>
            <a:r>
              <a:rPr lang="ru-RU" sz="2000" dirty="0" err="1"/>
              <a:t>бағаналы</a:t>
            </a:r>
            <a:r>
              <a:rPr lang="ru-RU" sz="2000" dirty="0"/>
              <a:t> </a:t>
            </a:r>
            <a:r>
              <a:rPr lang="ru-RU" sz="2000" dirty="0" err="1"/>
              <a:t>жасушаларды</a:t>
            </a:r>
            <a:r>
              <a:rPr lang="ru-RU" sz="2000" dirty="0"/>
              <a:t> </a:t>
            </a:r>
            <a:r>
              <a:rPr lang="ru-RU" sz="2000" dirty="0" err="1"/>
              <a:t>имплантациялау</a:t>
            </a:r>
            <a:r>
              <a:rPr lang="ru-RU" sz="2000" dirty="0"/>
              <a:t>. </a:t>
            </a:r>
            <a:r>
              <a:rPr lang="ru-RU" sz="2000" dirty="0" err="1"/>
              <a:t>Биожасанды</a:t>
            </a:r>
            <a:r>
              <a:rPr lang="ru-RU" sz="2000" dirty="0"/>
              <a:t> </a:t>
            </a:r>
            <a:r>
              <a:rPr lang="ru-RU" sz="2000" dirty="0" err="1"/>
              <a:t>бауырды</a:t>
            </a:r>
            <a:r>
              <a:rPr lang="ru-RU" sz="2000" dirty="0"/>
              <a:t> </a:t>
            </a:r>
            <a:r>
              <a:rPr lang="ru-RU" sz="2000" dirty="0" err="1"/>
              <a:t>дамытудағы</a:t>
            </a:r>
            <a:r>
              <a:rPr lang="ru-RU" sz="2000" dirty="0"/>
              <a:t> </a:t>
            </a:r>
            <a:r>
              <a:rPr lang="ru-RU" sz="2000" dirty="0" err="1"/>
              <a:t>негізгі</a:t>
            </a:r>
            <a:r>
              <a:rPr lang="ru-RU" sz="2000" dirty="0"/>
              <a:t> </a:t>
            </a:r>
            <a:r>
              <a:rPr lang="ru-RU" sz="2000" dirty="0" err="1"/>
              <a:t>қиындықтар</a:t>
            </a:r>
            <a:r>
              <a:rPr lang="ru-RU" sz="2000" dirty="0"/>
              <a:t> - </a:t>
            </a:r>
            <a:r>
              <a:rPr lang="ru-RU" sz="2000" dirty="0" err="1"/>
              <a:t>өсіру</a:t>
            </a:r>
            <a:r>
              <a:rPr lang="ru-RU" sz="2000" dirty="0"/>
              <a:t> </a:t>
            </a:r>
            <a:r>
              <a:rPr lang="ru-RU" sz="2000" dirty="0" err="1"/>
              <a:t>кезінде</a:t>
            </a:r>
            <a:r>
              <a:rPr lang="ru-RU" sz="2000" dirty="0"/>
              <a:t> </a:t>
            </a:r>
            <a:r>
              <a:rPr lang="ru-RU" sz="2000" dirty="0" err="1"/>
              <a:t>бауыр</a:t>
            </a:r>
            <a:r>
              <a:rPr lang="ru-RU" sz="2000" dirty="0"/>
              <a:t> </a:t>
            </a:r>
            <a:r>
              <a:rPr lang="ru-RU" sz="2000" dirty="0" err="1"/>
              <a:t>жасушаларының</a:t>
            </a:r>
            <a:r>
              <a:rPr lang="ru-RU" sz="2000" dirty="0"/>
              <a:t> </a:t>
            </a:r>
            <a:r>
              <a:rPr lang="ru-RU" sz="2000" dirty="0" err="1"/>
              <a:t>әлсіз</a:t>
            </a:r>
            <a:r>
              <a:rPr lang="ru-RU" sz="2000" dirty="0"/>
              <a:t> </a:t>
            </a:r>
            <a:r>
              <a:rPr lang="ru-RU" sz="2000" dirty="0" err="1"/>
              <a:t>пролиферативті</a:t>
            </a:r>
            <a:r>
              <a:rPr lang="ru-RU" sz="2000" dirty="0"/>
              <a:t> </a:t>
            </a:r>
            <a:r>
              <a:rPr lang="ru-RU" sz="2000" dirty="0" err="1"/>
              <a:t>белсенділігі</a:t>
            </a:r>
            <a:r>
              <a:rPr lang="ru-RU" sz="2000" dirty="0"/>
              <a:t> </a:t>
            </a:r>
            <a:r>
              <a:rPr lang="ru-RU" sz="2000" dirty="0" err="1"/>
              <a:t>және</a:t>
            </a:r>
            <a:r>
              <a:rPr lang="ru-RU" sz="2000" dirty="0"/>
              <a:t> </a:t>
            </a:r>
            <a:r>
              <a:rPr lang="ru-RU" sz="2000" dirty="0" err="1"/>
              <a:t>олардың</a:t>
            </a:r>
            <a:r>
              <a:rPr lang="ru-RU" sz="2000" dirty="0"/>
              <a:t> </a:t>
            </a:r>
            <a:r>
              <a:rPr lang="ru-RU" sz="2000" dirty="0" err="1"/>
              <a:t>өміршеңдігінің</a:t>
            </a:r>
            <a:r>
              <a:rPr lang="ru-RU" sz="2000" dirty="0"/>
              <a:t> </a:t>
            </a:r>
            <a:r>
              <a:rPr lang="ru-RU" sz="2000" dirty="0" err="1"/>
              <a:t>төмендігі</a:t>
            </a:r>
            <a:r>
              <a:rPr lang="ru-RU" sz="2000" dirty="0"/>
              <a:t>.</a:t>
            </a:r>
            <a:endParaRPr lang="ru-KZ" sz="2000" dirty="0"/>
          </a:p>
        </p:txBody>
      </p:sp>
    </p:spTree>
    <p:extLst>
      <p:ext uri="{BB962C8B-B14F-4D97-AF65-F5344CB8AC3E}">
        <p14:creationId xmlns:p14="http://schemas.microsoft.com/office/powerpoint/2010/main" val="4090901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30C1E818-C47C-9714-9C87-5168544BBD2D}"/>
              </a:ext>
            </a:extLst>
          </p:cNvPr>
          <p:cNvGraphicFramePr>
            <a:graphicFrameLocks noGrp="1"/>
          </p:cNvGraphicFramePr>
          <p:nvPr>
            <p:ph sz="half" idx="2"/>
            <p:extLst>
              <p:ext uri="{D42A27DB-BD31-4B8C-83A1-F6EECF244321}">
                <p14:modId xmlns:p14="http://schemas.microsoft.com/office/powerpoint/2010/main" val="2422010410"/>
              </p:ext>
            </p:extLst>
          </p:nvPr>
        </p:nvGraphicFramePr>
        <p:xfrm>
          <a:off x="127819" y="393290"/>
          <a:ext cx="5064893" cy="5869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Искусственная печень растет после пересадки | Наука и жизнь">
            <a:extLst>
              <a:ext uri="{FF2B5EF4-FFF2-40B4-BE49-F238E27FC236}">
                <a16:creationId xmlns:a16="http://schemas.microsoft.com/office/drawing/2014/main" id="{82C5045B-A0B4-06E6-17A4-0D050070EE5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192712" y="1158388"/>
            <a:ext cx="3951288" cy="395128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73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1051A4C-9CB1-913C-13DE-ADA833654EDA}"/>
              </a:ext>
            </a:extLst>
          </p:cNvPr>
          <p:cNvSpPr>
            <a:spLocks noGrp="1"/>
          </p:cNvSpPr>
          <p:nvPr>
            <p:ph idx="1"/>
          </p:nvPr>
        </p:nvSpPr>
        <p:spPr/>
        <p:txBody>
          <a:bodyPr>
            <a:normAutofit fontScale="92500" lnSpcReduction="20000"/>
          </a:bodyPr>
          <a:lstStyle/>
          <a:p>
            <a:r>
              <a:rPr lang="ru-RU"/>
              <a:t>Биожасанды бауыр гибридті жасанды мүшелерді құру үшін экстракорпоральды жүйелерді қолданудың мысалы болып табылады. Экстракорпоральды жүйенің жұмыс істеу принципі дәстүрлі гемодиализге ұқсас: науқастың артериялық қаны арнайы құрылғы арқылы айналады, оның негізгі элементі иммобилизацияланған жасушалары бар кеуекті талшықтарға негізделген мембрана болып табылады. функциялаушы жасушалардың суспензиясы сыртқы кеңістікте немесе керісінше қан талшықтардың ішінде ағады, Субстратқа тәуелді жасуша дақылдары жұмысшы жасушаны құрайтын талшықтардың бетінде иммобилизациялануы мүмкін.</a:t>
            </a:r>
            <a:endParaRPr lang="ru-KZ" dirty="0"/>
          </a:p>
        </p:txBody>
      </p:sp>
    </p:spTree>
    <p:extLst>
      <p:ext uri="{BB962C8B-B14F-4D97-AF65-F5344CB8AC3E}">
        <p14:creationId xmlns:p14="http://schemas.microsoft.com/office/powerpoint/2010/main" val="288944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9173C431-B6A5-4831-9C6D-37F141DC9804}"/>
              </a:ext>
            </a:extLst>
          </p:cNvPr>
          <p:cNvSpPr>
            <a:spLocks noGrp="1" noChangeArrowheads="1"/>
          </p:cNvSpPr>
          <p:nvPr>
            <p:ph idx="4294967295"/>
          </p:nvPr>
        </p:nvSpPr>
        <p:spPr>
          <a:xfrm>
            <a:off x="0" y="304800"/>
            <a:ext cx="8229600" cy="5821363"/>
          </a:xfrm>
        </p:spPr>
        <p:txBody>
          <a:bodyPr rtlCol="0">
            <a:normAutofit lnSpcReduction="10000"/>
          </a:bodyPr>
          <a:lstStyle/>
          <a:p>
            <a:pPr eaLnBrk="1" fontAlgn="auto" hangingPunct="1">
              <a:spcAft>
                <a:spcPts val="0"/>
              </a:spcAft>
              <a:buFont typeface="Wingdings 3" charset="2"/>
              <a:buNone/>
              <a:defRPr/>
            </a:pPr>
            <a:r>
              <a:rPr lang="ru-RU" dirty="0">
                <a:solidFill>
                  <a:schemeClr val="tx1">
                    <a:lumMod val="75000"/>
                    <a:lumOff val="25000"/>
                  </a:schemeClr>
                </a:solidFill>
              </a:rPr>
              <a:t>      </a:t>
            </a:r>
          </a:p>
          <a:p>
            <a:pPr eaLnBrk="1" fontAlgn="auto" hangingPunct="1">
              <a:spcAft>
                <a:spcPts val="0"/>
              </a:spcAft>
              <a:buFont typeface="Wingdings 3" charset="2"/>
              <a:buNone/>
              <a:defRPr/>
            </a:pPr>
            <a:r>
              <a:rPr lang="ru-RU" dirty="0">
                <a:solidFill>
                  <a:schemeClr val="tx1">
                    <a:lumMod val="75000"/>
                    <a:lumOff val="25000"/>
                  </a:schemeClr>
                </a:solidFill>
              </a:rPr>
              <a:t>	</a:t>
            </a:r>
            <a:r>
              <a:rPr lang="ru-RU" sz="2400" dirty="0" err="1">
                <a:solidFill>
                  <a:srgbClr val="FF0000"/>
                </a:solidFill>
              </a:rPr>
              <a:t>Жасанды</a:t>
            </a:r>
            <a:r>
              <a:rPr lang="ru-RU" sz="2400" dirty="0">
                <a:solidFill>
                  <a:srgbClr val="FF0000"/>
                </a:solidFill>
              </a:rPr>
              <a:t> </a:t>
            </a:r>
            <a:r>
              <a:rPr lang="ru-RU" sz="2400" dirty="0" err="1">
                <a:solidFill>
                  <a:srgbClr val="FF0000"/>
                </a:solidFill>
              </a:rPr>
              <a:t>мүшелерді</a:t>
            </a:r>
            <a:r>
              <a:rPr lang="ru-RU" sz="2400" dirty="0">
                <a:solidFill>
                  <a:srgbClr val="FF0000"/>
                </a:solidFill>
              </a:rPr>
              <a:t> </a:t>
            </a:r>
            <a:r>
              <a:rPr lang="ru-RU" sz="2400" dirty="0" err="1">
                <a:solidFill>
                  <a:schemeClr val="tx1">
                    <a:lumMod val="75000"/>
                    <a:lumOff val="25000"/>
                  </a:schemeClr>
                </a:solidFill>
              </a:rPr>
              <a:t>құрастыру</a:t>
            </a:r>
            <a:r>
              <a:rPr lang="ru-RU" sz="2400" dirty="0">
                <a:solidFill>
                  <a:schemeClr val="tx1">
                    <a:lumMod val="75000"/>
                    <a:lumOff val="25000"/>
                  </a:schemeClr>
                </a:solidFill>
              </a:rPr>
              <a:t>, </a:t>
            </a:r>
            <a:r>
              <a:rPr lang="ru-RU" sz="2400" dirty="0" err="1">
                <a:solidFill>
                  <a:schemeClr val="tx1">
                    <a:lumMod val="75000"/>
                    <a:lumOff val="25000"/>
                  </a:schemeClr>
                </a:solidFill>
              </a:rPr>
              <a:t>транспланттау</a:t>
            </a:r>
            <a:r>
              <a:rPr lang="ru-RU" sz="2400" dirty="0">
                <a:solidFill>
                  <a:schemeClr val="tx1">
                    <a:lumMod val="75000"/>
                    <a:lumOff val="25000"/>
                  </a:schemeClr>
                </a:solidFill>
              </a:rPr>
              <a:t> </a:t>
            </a:r>
            <a:r>
              <a:rPr lang="ru-RU" sz="2400" dirty="0" err="1">
                <a:solidFill>
                  <a:schemeClr val="tx1">
                    <a:lumMod val="75000"/>
                    <a:lumOff val="25000"/>
                  </a:schemeClr>
                </a:solidFill>
              </a:rPr>
              <a:t>адамның</a:t>
            </a:r>
            <a:r>
              <a:rPr lang="ru-RU" sz="2400" dirty="0">
                <a:solidFill>
                  <a:schemeClr val="tx1">
                    <a:lumMod val="75000"/>
                    <a:lumOff val="25000"/>
                  </a:schemeClr>
                </a:solidFill>
              </a:rPr>
              <a:t> </a:t>
            </a:r>
            <a:r>
              <a:rPr lang="ru-RU" sz="2400" dirty="0" err="1">
                <a:solidFill>
                  <a:schemeClr val="tx1">
                    <a:lumMod val="75000"/>
                    <a:lumOff val="25000"/>
                  </a:schemeClr>
                </a:solidFill>
              </a:rPr>
              <a:t>жұмыс</a:t>
            </a:r>
            <a:r>
              <a:rPr lang="ru-RU" sz="2400" dirty="0">
                <a:solidFill>
                  <a:schemeClr val="tx1">
                    <a:lumMod val="75000"/>
                    <a:lumOff val="25000"/>
                  </a:schemeClr>
                </a:solidFill>
              </a:rPr>
              <a:t> </a:t>
            </a:r>
            <a:r>
              <a:rPr lang="ru-RU" sz="2400" dirty="0" err="1">
                <a:solidFill>
                  <a:schemeClr val="tx1">
                    <a:lumMod val="75000"/>
                    <a:lumOff val="25000"/>
                  </a:schemeClr>
                </a:solidFill>
              </a:rPr>
              <a:t>істемейтін</a:t>
            </a:r>
            <a:r>
              <a:rPr lang="ru-RU" sz="2400" dirty="0">
                <a:solidFill>
                  <a:schemeClr val="tx1">
                    <a:lumMod val="75000"/>
                    <a:lumOff val="25000"/>
                  </a:schemeClr>
                </a:solidFill>
              </a:rPr>
              <a:t> </a:t>
            </a:r>
            <a:r>
              <a:rPr lang="ru-RU" sz="2400" dirty="0" err="1">
                <a:solidFill>
                  <a:schemeClr val="tx1">
                    <a:lumMod val="75000"/>
                    <a:lumOff val="25000"/>
                  </a:schemeClr>
                </a:solidFill>
              </a:rPr>
              <a:t>өмірлік</a:t>
            </a:r>
            <a:r>
              <a:rPr lang="ru-RU" sz="2400" dirty="0">
                <a:solidFill>
                  <a:schemeClr val="tx1">
                    <a:lumMod val="75000"/>
                    <a:lumOff val="25000"/>
                  </a:schemeClr>
                </a:solidFill>
              </a:rPr>
              <a:t> </a:t>
            </a:r>
            <a:r>
              <a:rPr lang="ru-RU" sz="2400" dirty="0" err="1">
                <a:solidFill>
                  <a:schemeClr val="tx1">
                    <a:lumMod val="75000"/>
                    <a:lumOff val="25000"/>
                  </a:schemeClr>
                </a:solidFill>
              </a:rPr>
              <a:t>маңызды</a:t>
            </a:r>
            <a:r>
              <a:rPr lang="ru-RU" sz="2400" dirty="0">
                <a:solidFill>
                  <a:schemeClr val="tx1">
                    <a:lumMod val="75000"/>
                    <a:lumOff val="25000"/>
                  </a:schemeClr>
                </a:solidFill>
              </a:rPr>
              <a:t> </a:t>
            </a:r>
            <a:r>
              <a:rPr lang="ru-RU" sz="2400" dirty="0" err="1">
                <a:solidFill>
                  <a:schemeClr val="tx1">
                    <a:lumMod val="75000"/>
                    <a:lumOff val="25000"/>
                  </a:schemeClr>
                </a:solidFill>
              </a:rPr>
              <a:t>органдарын</a:t>
            </a:r>
            <a:r>
              <a:rPr lang="ru-RU" sz="2400" dirty="0">
                <a:solidFill>
                  <a:schemeClr val="tx1">
                    <a:lumMod val="75000"/>
                    <a:lumOff val="25000"/>
                  </a:schemeClr>
                </a:solidFill>
              </a:rPr>
              <a:t> </a:t>
            </a:r>
            <a:r>
              <a:rPr lang="ru-RU" sz="2400" dirty="0" err="1">
                <a:solidFill>
                  <a:schemeClr val="tx1">
                    <a:lumMod val="75000"/>
                    <a:lumOff val="25000"/>
                  </a:schemeClr>
                </a:solidFill>
              </a:rPr>
              <a:t>ауыстыру</a:t>
            </a:r>
            <a:r>
              <a:rPr lang="ru-RU" sz="2400" dirty="0">
                <a:solidFill>
                  <a:schemeClr val="tx1">
                    <a:lumMod val="75000"/>
                    <a:lumOff val="25000"/>
                  </a:schemeClr>
                </a:solidFill>
              </a:rPr>
              <a:t> </a:t>
            </a:r>
            <a:r>
              <a:rPr lang="ru-RU" sz="2400" dirty="0" err="1">
                <a:solidFill>
                  <a:schemeClr val="tx1">
                    <a:lumMod val="75000"/>
                    <a:lumOff val="25000"/>
                  </a:schemeClr>
                </a:solidFill>
              </a:rPr>
              <a:t>проблемасын</a:t>
            </a:r>
            <a:r>
              <a:rPr lang="ru-RU" sz="2400" dirty="0">
                <a:solidFill>
                  <a:schemeClr val="tx1">
                    <a:lumMod val="75000"/>
                    <a:lumOff val="25000"/>
                  </a:schemeClr>
                </a:solidFill>
              </a:rPr>
              <a:t> </a:t>
            </a:r>
            <a:r>
              <a:rPr lang="ru-RU" sz="2400" dirty="0" err="1">
                <a:solidFill>
                  <a:schemeClr val="tx1">
                    <a:lumMod val="75000"/>
                    <a:lumOff val="25000"/>
                  </a:schemeClr>
                </a:solidFill>
              </a:rPr>
              <a:t>толық</a:t>
            </a:r>
            <a:r>
              <a:rPr lang="ru-RU" sz="2400" dirty="0">
                <a:solidFill>
                  <a:schemeClr val="tx1">
                    <a:lumMod val="75000"/>
                    <a:lumOff val="25000"/>
                  </a:schemeClr>
                </a:solidFill>
              </a:rPr>
              <a:t> </a:t>
            </a:r>
            <a:r>
              <a:rPr lang="ru-RU" sz="2400" dirty="0" err="1">
                <a:solidFill>
                  <a:schemeClr val="tx1">
                    <a:lumMod val="75000"/>
                    <a:lumOff val="25000"/>
                  </a:schemeClr>
                </a:solidFill>
              </a:rPr>
              <a:t>шеше</a:t>
            </a:r>
            <a:r>
              <a:rPr lang="ru-RU" sz="2400" dirty="0">
                <a:solidFill>
                  <a:schemeClr val="tx1">
                    <a:lumMod val="75000"/>
                    <a:lumOff val="25000"/>
                  </a:schemeClr>
                </a:solidFill>
              </a:rPr>
              <a:t> </a:t>
            </a:r>
            <a:r>
              <a:rPr lang="ru-RU" sz="2400" dirty="0" err="1">
                <a:solidFill>
                  <a:schemeClr val="tx1">
                    <a:lumMod val="75000"/>
                    <a:lumOff val="25000"/>
                  </a:schemeClr>
                </a:solidFill>
              </a:rPr>
              <a:t>алмайтындығымен</a:t>
            </a:r>
            <a:r>
              <a:rPr lang="ru-RU" sz="2400" dirty="0">
                <a:solidFill>
                  <a:schemeClr val="tx1">
                    <a:lumMod val="75000"/>
                    <a:lumOff val="25000"/>
                  </a:schemeClr>
                </a:solidFill>
              </a:rPr>
              <a:t> </a:t>
            </a:r>
            <a:r>
              <a:rPr lang="ru-RU" sz="2400" dirty="0" err="1">
                <a:solidFill>
                  <a:schemeClr val="tx1">
                    <a:lumMod val="75000"/>
                    <a:lumOff val="25000"/>
                  </a:schemeClr>
                </a:solidFill>
              </a:rPr>
              <a:t>байланысты</a:t>
            </a:r>
            <a:r>
              <a:rPr lang="ru-RU" sz="2400" dirty="0">
                <a:solidFill>
                  <a:schemeClr val="tx1">
                    <a:lumMod val="75000"/>
                    <a:lumOff val="25000"/>
                  </a:schemeClr>
                </a:solidFill>
              </a:rPr>
              <a:t>, </a:t>
            </a:r>
            <a:r>
              <a:rPr lang="ru-RU" sz="2400" dirty="0" err="1">
                <a:solidFill>
                  <a:schemeClr val="tx1">
                    <a:lumMod val="75000"/>
                    <a:lumOff val="25000"/>
                  </a:schemeClr>
                </a:solidFill>
              </a:rPr>
              <a:t>өйткені</a:t>
            </a:r>
            <a:r>
              <a:rPr lang="ru-RU" sz="2400" dirty="0">
                <a:solidFill>
                  <a:schemeClr val="tx1">
                    <a:lumMod val="75000"/>
                    <a:lumOff val="25000"/>
                  </a:schemeClr>
                </a:solidFill>
              </a:rPr>
              <a:t> </a:t>
            </a:r>
            <a:r>
              <a:rPr lang="ru-RU" sz="2400" dirty="0" err="1">
                <a:solidFill>
                  <a:schemeClr val="tx1">
                    <a:lumMod val="75000"/>
                    <a:lumOff val="25000"/>
                  </a:schemeClr>
                </a:solidFill>
              </a:rPr>
              <a:t>ауыстырып</a:t>
            </a:r>
            <a:r>
              <a:rPr lang="ru-RU" sz="2400" dirty="0">
                <a:solidFill>
                  <a:schemeClr val="tx1">
                    <a:lumMod val="75000"/>
                    <a:lumOff val="25000"/>
                  </a:schemeClr>
                </a:solidFill>
              </a:rPr>
              <a:t> </a:t>
            </a:r>
            <a:r>
              <a:rPr lang="ru-RU" sz="2400" dirty="0" err="1">
                <a:solidFill>
                  <a:schemeClr val="tx1">
                    <a:lumMod val="75000"/>
                    <a:lumOff val="25000"/>
                  </a:schemeClr>
                </a:solidFill>
              </a:rPr>
              <a:t>отырғызуға</a:t>
            </a:r>
            <a:r>
              <a:rPr lang="ru-RU" sz="2400" dirty="0">
                <a:solidFill>
                  <a:schemeClr val="tx1">
                    <a:lumMod val="75000"/>
                    <a:lumOff val="25000"/>
                  </a:schemeClr>
                </a:solidFill>
              </a:rPr>
              <a:t> </a:t>
            </a:r>
            <a:r>
              <a:rPr lang="ru-RU" sz="2400" dirty="0" err="1">
                <a:solidFill>
                  <a:schemeClr val="tx1">
                    <a:lumMod val="75000"/>
                    <a:lumOff val="25000"/>
                  </a:schemeClr>
                </a:solidFill>
              </a:rPr>
              <a:t>жарамды</a:t>
            </a:r>
            <a:r>
              <a:rPr lang="ru-RU" sz="2400" dirty="0">
                <a:solidFill>
                  <a:schemeClr val="tx1">
                    <a:lumMod val="75000"/>
                    <a:lumOff val="25000"/>
                  </a:schemeClr>
                </a:solidFill>
              </a:rPr>
              <a:t> </a:t>
            </a:r>
            <a:r>
              <a:rPr lang="ru-RU" sz="2400" dirty="0" err="1">
                <a:solidFill>
                  <a:schemeClr val="tx1">
                    <a:lumMod val="75000"/>
                    <a:lumOff val="25000"/>
                  </a:schemeClr>
                </a:solidFill>
              </a:rPr>
              <a:t>донорлық</a:t>
            </a:r>
            <a:r>
              <a:rPr lang="ru-RU" sz="2400" dirty="0">
                <a:solidFill>
                  <a:schemeClr val="tx1">
                    <a:lumMod val="75000"/>
                    <a:lumOff val="25000"/>
                  </a:schemeClr>
                </a:solidFill>
              </a:rPr>
              <a:t> </a:t>
            </a:r>
            <a:r>
              <a:rPr lang="ru-RU" sz="2400" dirty="0" err="1">
                <a:solidFill>
                  <a:schemeClr val="tx1">
                    <a:lumMod val="75000"/>
                    <a:lumOff val="25000"/>
                  </a:schemeClr>
                </a:solidFill>
              </a:rPr>
              <a:t>органдардың</a:t>
            </a:r>
            <a:r>
              <a:rPr lang="ru-RU" sz="2400" dirty="0">
                <a:solidFill>
                  <a:schemeClr val="tx1">
                    <a:lumMod val="75000"/>
                    <a:lumOff val="25000"/>
                  </a:schemeClr>
                </a:solidFill>
              </a:rPr>
              <a:t> саны осы </a:t>
            </a:r>
            <a:r>
              <a:rPr lang="ru-RU" sz="2400" dirty="0" err="1">
                <a:solidFill>
                  <a:schemeClr val="tx1">
                    <a:lumMod val="75000"/>
                    <a:lumOff val="25000"/>
                  </a:schemeClr>
                </a:solidFill>
              </a:rPr>
              <a:t>операцияны</a:t>
            </a:r>
            <a:r>
              <a:rPr lang="ru-RU" sz="2400" dirty="0">
                <a:solidFill>
                  <a:schemeClr val="tx1">
                    <a:lumMod val="75000"/>
                    <a:lumOff val="25000"/>
                  </a:schemeClr>
                </a:solidFill>
              </a:rPr>
              <a:t> </a:t>
            </a:r>
            <a:r>
              <a:rPr lang="ru-RU" sz="2400" dirty="0" err="1">
                <a:solidFill>
                  <a:schemeClr val="tx1">
                    <a:lumMod val="75000"/>
                    <a:lumOff val="25000"/>
                  </a:schemeClr>
                </a:solidFill>
              </a:rPr>
              <a:t>қажет</a:t>
            </a:r>
            <a:r>
              <a:rPr lang="ru-RU" sz="2400" dirty="0">
                <a:solidFill>
                  <a:schemeClr val="tx1">
                    <a:lumMod val="75000"/>
                    <a:lumOff val="25000"/>
                  </a:schemeClr>
                </a:solidFill>
              </a:rPr>
              <a:t> </a:t>
            </a:r>
            <a:r>
              <a:rPr lang="ru-RU" sz="2400" dirty="0" err="1">
                <a:solidFill>
                  <a:schemeClr val="tx1">
                    <a:lumMod val="75000"/>
                    <a:lumOff val="25000"/>
                  </a:schemeClr>
                </a:solidFill>
              </a:rPr>
              <a:t>ететін</a:t>
            </a:r>
            <a:r>
              <a:rPr lang="ru-RU" sz="2400" dirty="0">
                <a:solidFill>
                  <a:schemeClr val="tx1">
                    <a:lumMod val="75000"/>
                    <a:lumOff val="25000"/>
                  </a:schemeClr>
                </a:solidFill>
              </a:rPr>
              <a:t> </a:t>
            </a:r>
            <a:r>
              <a:rPr lang="ru-RU" sz="2400" dirty="0" err="1">
                <a:solidFill>
                  <a:schemeClr val="tx1">
                    <a:lumMod val="75000"/>
                    <a:lumOff val="25000"/>
                  </a:schemeClr>
                </a:solidFill>
              </a:rPr>
              <a:t>науқастар</a:t>
            </a:r>
            <a:r>
              <a:rPr lang="ru-RU" sz="2400" dirty="0">
                <a:solidFill>
                  <a:schemeClr val="tx1">
                    <a:lumMod val="75000"/>
                    <a:lumOff val="25000"/>
                  </a:schemeClr>
                </a:solidFill>
              </a:rPr>
              <a:t> </a:t>
            </a:r>
            <a:r>
              <a:rPr lang="ru-RU" sz="2400" dirty="0" err="1">
                <a:solidFill>
                  <a:schemeClr val="tx1">
                    <a:lumMod val="75000"/>
                    <a:lumOff val="25000"/>
                  </a:schemeClr>
                </a:solidFill>
              </a:rPr>
              <a:t>санынан</a:t>
            </a:r>
            <a:r>
              <a:rPr lang="ru-RU" sz="2400" dirty="0">
                <a:solidFill>
                  <a:schemeClr val="tx1">
                    <a:lumMod val="75000"/>
                    <a:lumOff val="25000"/>
                  </a:schemeClr>
                </a:solidFill>
              </a:rPr>
              <a:t> </a:t>
            </a:r>
            <a:r>
              <a:rPr lang="ru-RU" sz="2400" dirty="0" err="1">
                <a:solidFill>
                  <a:schemeClr val="tx1">
                    <a:lumMod val="75000"/>
                    <a:lumOff val="25000"/>
                  </a:schemeClr>
                </a:solidFill>
              </a:rPr>
              <a:t>әлдеқайда</a:t>
            </a:r>
            <a:r>
              <a:rPr lang="ru-RU" sz="2400" dirty="0">
                <a:solidFill>
                  <a:schemeClr val="tx1">
                    <a:lumMod val="75000"/>
                    <a:lumOff val="25000"/>
                  </a:schemeClr>
                </a:solidFill>
              </a:rPr>
              <a:t> аз. </a:t>
            </a:r>
            <a:r>
              <a:rPr lang="ru-RU" sz="2400" dirty="0" err="1">
                <a:solidFill>
                  <a:srgbClr val="FF0000"/>
                </a:solidFill>
              </a:rPr>
              <a:t>Жасанды</a:t>
            </a:r>
            <a:r>
              <a:rPr lang="ru-RU" sz="2400" dirty="0">
                <a:solidFill>
                  <a:srgbClr val="FF0000"/>
                </a:solidFill>
              </a:rPr>
              <a:t> </a:t>
            </a:r>
            <a:r>
              <a:rPr lang="ru-RU" sz="2400" dirty="0" err="1">
                <a:solidFill>
                  <a:srgbClr val="FF0000"/>
                </a:solidFill>
              </a:rPr>
              <a:t>мүшелерді</a:t>
            </a:r>
            <a:r>
              <a:rPr lang="ru-RU" sz="2400" dirty="0">
                <a:solidFill>
                  <a:srgbClr val="FF0000"/>
                </a:solidFill>
              </a:rPr>
              <a:t> </a:t>
            </a:r>
            <a:r>
              <a:rPr lang="ru-RU" sz="2400" dirty="0" err="1">
                <a:solidFill>
                  <a:schemeClr val="tx1">
                    <a:lumMod val="75000"/>
                    <a:lumOff val="25000"/>
                  </a:schemeClr>
                </a:solidFill>
              </a:rPr>
              <a:t>табиғи</a:t>
            </a:r>
            <a:r>
              <a:rPr lang="ru-RU" sz="2400" dirty="0">
                <a:solidFill>
                  <a:schemeClr val="tx1">
                    <a:lumMod val="75000"/>
                    <a:lumOff val="25000"/>
                  </a:schemeClr>
                </a:solidFill>
              </a:rPr>
              <a:t> </a:t>
            </a:r>
            <a:r>
              <a:rPr lang="ru-RU" sz="2400" dirty="0" err="1">
                <a:solidFill>
                  <a:schemeClr val="tx1">
                    <a:lumMod val="75000"/>
                    <a:lumOff val="25000"/>
                  </a:schemeClr>
                </a:solidFill>
              </a:rPr>
              <a:t>органның</a:t>
            </a:r>
            <a:r>
              <a:rPr lang="ru-RU" sz="2400" dirty="0">
                <a:solidFill>
                  <a:schemeClr val="tx1">
                    <a:lumMod val="75000"/>
                    <a:lumOff val="25000"/>
                  </a:schemeClr>
                </a:solidFill>
              </a:rPr>
              <a:t> </a:t>
            </a:r>
            <a:r>
              <a:rPr lang="ru-RU" sz="2400" dirty="0" err="1">
                <a:solidFill>
                  <a:schemeClr val="tx1">
                    <a:lumMod val="75000"/>
                    <a:lumOff val="25000"/>
                  </a:schemeClr>
                </a:solidFill>
              </a:rPr>
              <a:t>функциясын</a:t>
            </a:r>
            <a:r>
              <a:rPr lang="ru-RU" sz="2400" dirty="0">
                <a:solidFill>
                  <a:schemeClr val="tx1">
                    <a:lumMod val="75000"/>
                    <a:lumOff val="25000"/>
                  </a:schemeClr>
                </a:solidFill>
              </a:rPr>
              <a:t> </a:t>
            </a:r>
            <a:r>
              <a:rPr lang="ru-RU" sz="2400" dirty="0" err="1">
                <a:solidFill>
                  <a:schemeClr val="tx1">
                    <a:lumMod val="75000"/>
                    <a:lumOff val="25000"/>
                  </a:schemeClr>
                </a:solidFill>
              </a:rPr>
              <a:t>әрқашан</a:t>
            </a:r>
            <a:r>
              <a:rPr lang="ru-RU" sz="2400" dirty="0">
                <a:solidFill>
                  <a:schemeClr val="tx1">
                    <a:lumMod val="75000"/>
                    <a:lumOff val="25000"/>
                  </a:schemeClr>
                </a:solidFill>
              </a:rPr>
              <a:t> </a:t>
            </a:r>
            <a:r>
              <a:rPr lang="ru-RU" sz="2400" dirty="0" err="1">
                <a:solidFill>
                  <a:schemeClr val="tx1">
                    <a:lumMod val="75000"/>
                    <a:lumOff val="25000"/>
                  </a:schemeClr>
                </a:solidFill>
              </a:rPr>
              <a:t>толық</a:t>
            </a:r>
            <a:r>
              <a:rPr lang="ru-RU" sz="2400" dirty="0">
                <a:solidFill>
                  <a:schemeClr val="tx1">
                    <a:lumMod val="75000"/>
                    <a:lumOff val="25000"/>
                  </a:schemeClr>
                </a:solidFill>
              </a:rPr>
              <a:t> </a:t>
            </a:r>
            <a:r>
              <a:rPr lang="ru-RU" sz="2400" dirty="0" err="1">
                <a:solidFill>
                  <a:schemeClr val="tx1">
                    <a:lumMod val="75000"/>
                    <a:lumOff val="25000"/>
                  </a:schemeClr>
                </a:solidFill>
              </a:rPr>
              <a:t>алмастырмайды</a:t>
            </a:r>
            <a:r>
              <a:rPr lang="ru-RU" sz="2400" dirty="0">
                <a:solidFill>
                  <a:schemeClr val="tx1">
                    <a:lumMod val="75000"/>
                    <a:lumOff val="25000"/>
                  </a:schemeClr>
                </a:solidFill>
              </a:rPr>
              <a:t>, </a:t>
            </a:r>
            <a:r>
              <a:rPr lang="ru-RU" sz="2400" dirty="0" err="1">
                <a:solidFill>
                  <a:schemeClr val="tx1">
                    <a:lumMod val="75000"/>
                    <a:lumOff val="25000"/>
                  </a:schemeClr>
                </a:solidFill>
              </a:rPr>
              <a:t>әсіресе</a:t>
            </a:r>
            <a:r>
              <a:rPr lang="ru-RU" sz="2400" dirty="0">
                <a:solidFill>
                  <a:schemeClr val="tx1">
                    <a:lumMod val="75000"/>
                    <a:lumOff val="25000"/>
                  </a:schemeClr>
                </a:solidFill>
              </a:rPr>
              <a:t>, </a:t>
            </a:r>
            <a:r>
              <a:rPr lang="ru-RU" sz="2400" dirty="0" err="1">
                <a:solidFill>
                  <a:schemeClr val="tx1">
                    <a:lumMod val="75000"/>
                    <a:lumOff val="25000"/>
                  </a:schemeClr>
                </a:solidFill>
              </a:rPr>
              <a:t>бауыр</a:t>
            </a:r>
            <a:r>
              <a:rPr lang="ru-RU" sz="2400" dirty="0">
                <a:solidFill>
                  <a:schemeClr val="tx1">
                    <a:lumMod val="75000"/>
                    <a:lumOff val="25000"/>
                  </a:schemeClr>
                </a:solidFill>
              </a:rPr>
              <a:t>, </a:t>
            </a:r>
            <a:r>
              <a:rPr lang="ru-RU" sz="2400" dirty="0" err="1">
                <a:solidFill>
                  <a:schemeClr val="tx1">
                    <a:lumMod val="75000"/>
                    <a:lumOff val="25000"/>
                  </a:schemeClr>
                </a:solidFill>
              </a:rPr>
              <a:t>жүрек</a:t>
            </a:r>
            <a:r>
              <a:rPr lang="ru-RU" sz="2400" dirty="0">
                <a:solidFill>
                  <a:schemeClr val="tx1">
                    <a:lumMod val="75000"/>
                    <a:lumOff val="25000"/>
                  </a:schemeClr>
                </a:solidFill>
              </a:rPr>
              <a:t> </a:t>
            </a:r>
            <a:r>
              <a:rPr lang="ru-RU" sz="2400" dirty="0" err="1">
                <a:solidFill>
                  <a:schemeClr val="tx1">
                    <a:lumMod val="75000"/>
                    <a:lumOff val="25000"/>
                  </a:schemeClr>
                </a:solidFill>
              </a:rPr>
              <a:t>сияқты</a:t>
            </a:r>
            <a:r>
              <a:rPr lang="ru-RU" sz="2400" dirty="0">
                <a:solidFill>
                  <a:schemeClr val="tx1">
                    <a:lumMod val="75000"/>
                    <a:lumOff val="25000"/>
                  </a:schemeClr>
                </a:solidFill>
              </a:rPr>
              <a:t> </a:t>
            </a:r>
            <a:r>
              <a:rPr lang="ru-RU" sz="2400" dirty="0" err="1">
                <a:solidFill>
                  <a:schemeClr val="tx1">
                    <a:lumMod val="75000"/>
                    <a:lumOff val="25000"/>
                  </a:schemeClr>
                </a:solidFill>
              </a:rPr>
              <a:t>бірқатар</a:t>
            </a:r>
            <a:r>
              <a:rPr lang="ru-RU" sz="2400" dirty="0">
                <a:solidFill>
                  <a:schemeClr val="tx1">
                    <a:lumMod val="75000"/>
                    <a:lumOff val="25000"/>
                  </a:schemeClr>
                </a:solidFill>
              </a:rPr>
              <a:t> </a:t>
            </a:r>
            <a:r>
              <a:rPr lang="ru-RU" sz="2400" dirty="0" err="1">
                <a:solidFill>
                  <a:schemeClr val="tx1">
                    <a:lumMod val="75000"/>
                    <a:lumOff val="25000"/>
                  </a:schemeClr>
                </a:solidFill>
              </a:rPr>
              <a:t>күрделі</a:t>
            </a:r>
            <a:r>
              <a:rPr lang="ru-RU" sz="2400" dirty="0">
                <a:solidFill>
                  <a:schemeClr val="tx1">
                    <a:lumMod val="75000"/>
                    <a:lumOff val="25000"/>
                  </a:schemeClr>
                </a:solidFill>
              </a:rPr>
              <a:t> </a:t>
            </a:r>
            <a:r>
              <a:rPr lang="ru-RU" sz="2400" dirty="0" err="1">
                <a:solidFill>
                  <a:schemeClr val="tx1">
                    <a:lumMod val="75000"/>
                    <a:lumOff val="25000"/>
                  </a:schemeClr>
                </a:solidFill>
              </a:rPr>
              <a:t>функцияларға</a:t>
            </a:r>
            <a:r>
              <a:rPr lang="ru-RU" sz="2400" dirty="0">
                <a:solidFill>
                  <a:schemeClr val="tx1">
                    <a:lumMod val="75000"/>
                    <a:lumOff val="25000"/>
                  </a:schemeClr>
                </a:solidFill>
              </a:rPr>
              <a:t> </a:t>
            </a:r>
            <a:r>
              <a:rPr lang="ru-RU" sz="2400" dirty="0" err="1">
                <a:solidFill>
                  <a:schemeClr val="tx1">
                    <a:lumMod val="75000"/>
                    <a:lumOff val="25000"/>
                  </a:schemeClr>
                </a:solidFill>
              </a:rPr>
              <a:t>ие</a:t>
            </a:r>
            <a:r>
              <a:rPr lang="ru-RU" sz="2400" dirty="0">
                <a:solidFill>
                  <a:schemeClr val="tx1">
                    <a:lumMod val="75000"/>
                    <a:lumOff val="25000"/>
                  </a:schemeClr>
                </a:solidFill>
              </a:rPr>
              <a:t> </a:t>
            </a:r>
            <a:r>
              <a:rPr lang="ru-RU" sz="2400" dirty="0" err="1">
                <a:solidFill>
                  <a:schemeClr val="tx1">
                    <a:lumMod val="75000"/>
                    <a:lumOff val="25000"/>
                  </a:schemeClr>
                </a:solidFill>
              </a:rPr>
              <a:t>мүшелердің</a:t>
            </a:r>
            <a:r>
              <a:rPr lang="ru-RU" sz="2400" dirty="0">
                <a:solidFill>
                  <a:schemeClr val="tx1">
                    <a:lumMod val="75000"/>
                    <a:lumOff val="25000"/>
                  </a:schemeClr>
                </a:solidFill>
              </a:rPr>
              <a:t>.</a:t>
            </a:r>
          </a:p>
          <a:p>
            <a:pPr eaLnBrk="1" fontAlgn="auto" hangingPunct="1">
              <a:spcAft>
                <a:spcPts val="0"/>
              </a:spcAft>
              <a:buFont typeface="Wingdings 3" charset="2"/>
              <a:buNone/>
              <a:defRPr/>
            </a:pPr>
            <a:endParaRPr lang="kk-KZ" i="1" dirty="0">
              <a:solidFill>
                <a:schemeClr val="tx1">
                  <a:lumMod val="75000"/>
                  <a:lumOff val="25000"/>
                </a:schemeClr>
              </a:solidFill>
            </a:endParaRPr>
          </a:p>
          <a:p>
            <a:pPr eaLnBrk="1" fontAlgn="auto" hangingPunct="1">
              <a:spcAft>
                <a:spcPts val="0"/>
              </a:spcAft>
              <a:buFont typeface="Wingdings 3" charset="2"/>
              <a:buNone/>
              <a:defRPr/>
            </a:pPr>
            <a:r>
              <a:rPr lang="ru-RU" i="1" dirty="0">
                <a:solidFill>
                  <a:schemeClr val="tx1">
                    <a:lumMod val="75000"/>
                    <a:lumOff val="25000"/>
                  </a:schemeClr>
                </a:solidFill>
              </a:rPr>
              <a:t>	</a:t>
            </a:r>
            <a:r>
              <a:rPr lang="ru-RU" sz="2800" i="1" dirty="0" err="1">
                <a:solidFill>
                  <a:schemeClr val="tx1">
                    <a:lumMod val="75000"/>
                    <a:lumOff val="25000"/>
                  </a:schemeClr>
                </a:solidFill>
              </a:rPr>
              <a:t>Көбінесе</a:t>
            </a:r>
            <a:r>
              <a:rPr lang="ru-RU" sz="2800" i="1" dirty="0">
                <a:solidFill>
                  <a:schemeClr val="tx1">
                    <a:lumMod val="75000"/>
                    <a:lumOff val="25000"/>
                  </a:schemeClr>
                </a:solidFill>
              </a:rPr>
              <a:t> </a:t>
            </a:r>
            <a:r>
              <a:rPr lang="ru-RU" sz="2800" i="1" dirty="0" err="1">
                <a:solidFill>
                  <a:schemeClr val="tx1">
                    <a:lumMod val="75000"/>
                    <a:lumOff val="25000"/>
                  </a:schemeClr>
                </a:solidFill>
              </a:rPr>
              <a:t>жасанды</a:t>
            </a:r>
            <a:r>
              <a:rPr lang="ru-RU" sz="2800" i="1" dirty="0">
                <a:solidFill>
                  <a:schemeClr val="tx1">
                    <a:lumMod val="75000"/>
                    <a:lumOff val="25000"/>
                  </a:schemeClr>
                </a:solidFill>
              </a:rPr>
              <a:t> </a:t>
            </a:r>
            <a:r>
              <a:rPr lang="ru-RU" sz="2800" i="1" dirty="0" err="1">
                <a:solidFill>
                  <a:schemeClr val="tx1">
                    <a:lumMod val="75000"/>
                    <a:lumOff val="25000"/>
                  </a:schemeClr>
                </a:solidFill>
              </a:rPr>
              <a:t>мүше</a:t>
            </a:r>
            <a:r>
              <a:rPr lang="ru-RU" sz="2800" i="1" dirty="0">
                <a:solidFill>
                  <a:schemeClr val="tx1">
                    <a:lumMod val="75000"/>
                    <a:lumOff val="25000"/>
                  </a:schemeClr>
                </a:solidFill>
              </a:rPr>
              <a:t> </a:t>
            </a:r>
            <a:r>
              <a:rPr lang="ru-RU" sz="2800" i="1" dirty="0" err="1">
                <a:solidFill>
                  <a:schemeClr val="tx1">
                    <a:lumMod val="75000"/>
                    <a:lumOff val="25000"/>
                  </a:schemeClr>
                </a:solidFill>
              </a:rPr>
              <a:t>бүкіл</a:t>
            </a:r>
            <a:r>
              <a:rPr lang="ru-RU" sz="2800" i="1" dirty="0">
                <a:solidFill>
                  <a:schemeClr val="tx1">
                    <a:lumMod val="75000"/>
                    <a:lumOff val="25000"/>
                  </a:schemeClr>
                </a:solidFill>
              </a:rPr>
              <a:t> </a:t>
            </a:r>
            <a:r>
              <a:rPr lang="ru-RU" sz="2800" i="1" dirty="0" err="1">
                <a:solidFill>
                  <a:schemeClr val="tx1">
                    <a:lumMod val="75000"/>
                    <a:lumOff val="25000"/>
                  </a:schemeClr>
                </a:solidFill>
              </a:rPr>
              <a:t>мүшенің</a:t>
            </a:r>
            <a:r>
              <a:rPr lang="ru-RU" sz="2800" i="1" dirty="0">
                <a:solidFill>
                  <a:schemeClr val="tx1">
                    <a:lumMod val="75000"/>
                    <a:lumOff val="25000"/>
                  </a:schemeClr>
                </a:solidFill>
              </a:rPr>
              <a:t> </a:t>
            </a:r>
            <a:r>
              <a:rPr lang="ru-RU" sz="2800" i="1" dirty="0" err="1">
                <a:solidFill>
                  <a:schemeClr val="tx1">
                    <a:lumMod val="75000"/>
                    <a:lumOff val="25000"/>
                  </a:schemeClr>
                </a:solidFill>
              </a:rPr>
              <a:t>қызметін</a:t>
            </a:r>
            <a:r>
              <a:rPr lang="ru-RU" sz="2800" i="1" dirty="0">
                <a:solidFill>
                  <a:schemeClr val="tx1">
                    <a:lumMod val="75000"/>
                    <a:lumOff val="25000"/>
                  </a:schemeClr>
                </a:solidFill>
              </a:rPr>
              <a:t> </a:t>
            </a:r>
            <a:r>
              <a:rPr lang="ru-RU" sz="2800" i="1" dirty="0" err="1">
                <a:solidFill>
                  <a:schemeClr val="tx1">
                    <a:lumMod val="75000"/>
                    <a:lumOff val="25000"/>
                  </a:schemeClr>
                </a:solidFill>
              </a:rPr>
              <a:t>алмастырмай</a:t>
            </a:r>
            <a:r>
              <a:rPr lang="ru-RU" sz="2800" i="1" dirty="0">
                <a:solidFill>
                  <a:schemeClr val="tx1">
                    <a:lumMod val="75000"/>
                    <a:lumOff val="25000"/>
                  </a:schemeClr>
                </a:solidFill>
              </a:rPr>
              <a:t> </a:t>
            </a:r>
            <a:r>
              <a:rPr lang="ru-RU" sz="2800" i="1" dirty="0" err="1">
                <a:solidFill>
                  <a:schemeClr val="tx1">
                    <a:lumMod val="75000"/>
                    <a:lumOff val="25000"/>
                  </a:schemeClr>
                </a:solidFill>
              </a:rPr>
              <a:t>оның</a:t>
            </a:r>
            <a:r>
              <a:rPr lang="ru-RU" sz="2800" i="1" dirty="0">
                <a:solidFill>
                  <a:schemeClr val="tx1">
                    <a:lumMod val="75000"/>
                    <a:lumOff val="25000"/>
                  </a:schemeClr>
                </a:solidFill>
              </a:rPr>
              <a:t> </a:t>
            </a:r>
            <a:r>
              <a:rPr lang="ru-RU" sz="2800" i="1" dirty="0" err="1">
                <a:solidFill>
                  <a:schemeClr val="tx1">
                    <a:lumMod val="75000"/>
                    <a:lumOff val="25000"/>
                  </a:schemeClr>
                </a:solidFill>
              </a:rPr>
              <a:t>негізгі</a:t>
            </a:r>
            <a:r>
              <a:rPr lang="ru-RU" sz="2800" i="1" dirty="0">
                <a:solidFill>
                  <a:schemeClr val="tx1">
                    <a:lumMod val="75000"/>
                    <a:lumOff val="25000"/>
                  </a:schemeClr>
                </a:solidFill>
              </a:rPr>
              <a:t> </a:t>
            </a:r>
            <a:r>
              <a:rPr lang="ru-RU" sz="2800" i="1" dirty="0" err="1">
                <a:solidFill>
                  <a:schemeClr val="tx1">
                    <a:lumMod val="75000"/>
                    <a:lumOff val="25000"/>
                  </a:schemeClr>
                </a:solidFill>
              </a:rPr>
              <a:t>бөлігіннің</a:t>
            </a:r>
            <a:r>
              <a:rPr lang="ru-RU" sz="2800" i="1" dirty="0">
                <a:solidFill>
                  <a:schemeClr val="tx1">
                    <a:lumMod val="75000"/>
                    <a:lumOff val="25000"/>
                  </a:schemeClr>
                </a:solidFill>
              </a:rPr>
              <a:t> </a:t>
            </a:r>
            <a:r>
              <a:rPr lang="ru-RU" sz="2800" i="1" dirty="0" err="1">
                <a:solidFill>
                  <a:schemeClr val="tx1">
                    <a:lumMod val="75000"/>
                    <a:lumOff val="25000"/>
                  </a:schemeClr>
                </a:solidFill>
              </a:rPr>
              <a:t>һызметін</a:t>
            </a:r>
            <a:r>
              <a:rPr lang="ru-RU" sz="2800" i="1" dirty="0">
                <a:solidFill>
                  <a:schemeClr val="tx1">
                    <a:lumMod val="75000"/>
                    <a:lumOff val="25000"/>
                  </a:schemeClr>
                </a:solidFill>
              </a:rPr>
              <a:t> </a:t>
            </a:r>
            <a:r>
              <a:rPr lang="ru-RU" sz="2800" i="1" dirty="0" err="1">
                <a:solidFill>
                  <a:schemeClr val="tx1">
                    <a:lumMod val="75000"/>
                    <a:lumOff val="25000"/>
                  </a:schemeClr>
                </a:solidFill>
              </a:rPr>
              <a:t>атқарады</a:t>
            </a:r>
            <a:r>
              <a:rPr lang="ru-RU" sz="2800" i="1" dirty="0">
                <a:solidFill>
                  <a:schemeClr val="tx1">
                    <a:lumMod val="75000"/>
                    <a:lumOff val="25000"/>
                  </a:schemeClr>
                </a:solidFill>
              </a:rPr>
              <a: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B19DEED-143F-005B-AA3A-A2E021A76CD4}"/>
              </a:ext>
            </a:extLst>
          </p:cNvPr>
          <p:cNvPicPr>
            <a:picLocks noGrp="1" noChangeAspect="1"/>
          </p:cNvPicPr>
          <p:nvPr>
            <p:ph idx="1"/>
          </p:nvPr>
        </p:nvPicPr>
        <p:blipFill>
          <a:blip r:embed="rId2"/>
          <a:stretch>
            <a:fillRect/>
          </a:stretch>
        </p:blipFill>
        <p:spPr>
          <a:xfrm>
            <a:off x="1189703" y="884904"/>
            <a:ext cx="7561007" cy="5241260"/>
          </a:xfrm>
        </p:spPr>
      </p:pic>
    </p:spTree>
    <p:extLst>
      <p:ext uri="{BB962C8B-B14F-4D97-AF65-F5344CB8AC3E}">
        <p14:creationId xmlns:p14="http://schemas.microsoft.com/office/powerpoint/2010/main" val="3800939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5ABBCB-5BFA-4F55-4265-D4350B43E39E}"/>
              </a:ext>
            </a:extLst>
          </p:cNvPr>
          <p:cNvSpPr>
            <a:spLocks noGrp="1"/>
          </p:cNvSpPr>
          <p:nvPr>
            <p:ph idx="1"/>
          </p:nvPr>
        </p:nvSpPr>
        <p:spPr>
          <a:xfrm>
            <a:off x="318863" y="521110"/>
            <a:ext cx="5049549" cy="5820696"/>
          </a:xfrm>
        </p:spPr>
        <p:txBody>
          <a:bodyPr>
            <a:normAutofit fontScale="77500" lnSpcReduction="20000"/>
          </a:bodyPr>
          <a:lstStyle/>
          <a:p>
            <a:pPr marL="0" indent="0">
              <a:buNone/>
            </a:pPr>
            <a:r>
              <a:rPr lang="ru-RU" dirty="0" err="1"/>
              <a:t>Бауыр</a:t>
            </a:r>
            <a:r>
              <a:rPr lang="ru-RU" dirty="0"/>
              <a:t> </a:t>
            </a:r>
            <a:r>
              <a:rPr lang="ru-RU" dirty="0" err="1"/>
              <a:t>жеткіліксіздігін</a:t>
            </a:r>
            <a:r>
              <a:rPr lang="ru-RU" dirty="0"/>
              <a:t> </a:t>
            </a:r>
            <a:r>
              <a:rPr lang="ru-RU" dirty="0" err="1"/>
              <a:t>емдеудің</a:t>
            </a:r>
            <a:r>
              <a:rPr lang="ru-RU" dirty="0"/>
              <a:t> </a:t>
            </a:r>
            <a:r>
              <a:rPr lang="ru-RU" dirty="0" err="1"/>
              <a:t>жаңа</a:t>
            </a:r>
            <a:r>
              <a:rPr lang="ru-RU" dirty="0"/>
              <a:t> </a:t>
            </a:r>
            <a:r>
              <a:rPr lang="ru-RU" dirty="0" err="1"/>
              <a:t>бағыты</a:t>
            </a:r>
            <a:r>
              <a:rPr lang="ru-RU" dirty="0"/>
              <a:t> - </a:t>
            </a:r>
            <a:r>
              <a:rPr lang="ru-RU" dirty="0" err="1"/>
              <a:t>Фетальды</a:t>
            </a:r>
            <a:r>
              <a:rPr lang="ru-RU" dirty="0"/>
              <a:t> </a:t>
            </a:r>
            <a:r>
              <a:rPr lang="ru-RU" dirty="0" err="1"/>
              <a:t>соматикалық</a:t>
            </a:r>
            <a:r>
              <a:rPr lang="ru-RU" dirty="0"/>
              <a:t> </a:t>
            </a:r>
            <a:r>
              <a:rPr lang="ru-RU" dirty="0" err="1"/>
              <a:t>жасушаларды</a:t>
            </a:r>
            <a:r>
              <a:rPr lang="ru-RU" dirty="0"/>
              <a:t> </a:t>
            </a:r>
            <a:r>
              <a:rPr lang="ru-RU" dirty="0" err="1"/>
              <a:t>трансплантациялау</a:t>
            </a:r>
            <a:r>
              <a:rPr lang="ru-RU" dirty="0"/>
              <a:t>. </a:t>
            </a:r>
            <a:r>
              <a:rPr lang="ru-RU" dirty="0" err="1"/>
              <a:t>Фетальды</a:t>
            </a:r>
            <a:r>
              <a:rPr lang="ru-RU" dirty="0"/>
              <a:t> </a:t>
            </a:r>
            <a:r>
              <a:rPr lang="ru-RU" dirty="0" err="1"/>
              <a:t>соматикалық</a:t>
            </a:r>
            <a:r>
              <a:rPr lang="ru-RU" dirty="0"/>
              <a:t> </a:t>
            </a:r>
            <a:r>
              <a:rPr lang="ru-RU" dirty="0" err="1"/>
              <a:t>жасушаларының</a:t>
            </a:r>
            <a:r>
              <a:rPr lang="ru-RU" dirty="0"/>
              <a:t> </a:t>
            </a:r>
            <a:r>
              <a:rPr lang="ru-RU" dirty="0" err="1"/>
              <a:t>ересек</a:t>
            </a:r>
            <a:r>
              <a:rPr lang="ru-RU" dirty="0"/>
              <a:t> </a:t>
            </a:r>
            <a:r>
              <a:rPr lang="ru-RU" dirty="0" err="1"/>
              <a:t>донорлардың</a:t>
            </a:r>
            <a:r>
              <a:rPr lang="ru-RU" dirty="0"/>
              <a:t> </a:t>
            </a:r>
            <a:r>
              <a:rPr lang="ru-RU" dirty="0" err="1"/>
              <a:t>соматикалық</a:t>
            </a:r>
            <a:r>
              <a:rPr lang="ru-RU" dirty="0"/>
              <a:t> </a:t>
            </a:r>
            <a:r>
              <a:rPr lang="ru-RU" dirty="0" err="1"/>
              <a:t>жасушаларынан</a:t>
            </a:r>
            <a:r>
              <a:rPr lang="ru-RU" dirty="0"/>
              <a:t> </a:t>
            </a:r>
            <a:r>
              <a:rPr lang="ru-RU" dirty="0" err="1"/>
              <a:t>артықшылығы</a:t>
            </a:r>
            <a:r>
              <a:rPr lang="ru-RU" dirty="0"/>
              <a:t> бар, </a:t>
            </a:r>
            <a:r>
              <a:rPr lang="ru-RU" dirty="0" err="1"/>
              <a:t>өйткені</a:t>
            </a:r>
            <a:r>
              <a:rPr lang="ru-RU" dirty="0"/>
              <a:t> </a:t>
            </a:r>
            <a:r>
              <a:rPr lang="ru-RU" dirty="0" err="1"/>
              <a:t>оларда</a:t>
            </a:r>
            <a:r>
              <a:rPr lang="ru-RU" dirty="0"/>
              <a:t> </a:t>
            </a:r>
            <a:r>
              <a:rPr lang="ru-RU" dirty="0" err="1"/>
              <a:t>негізгі</a:t>
            </a:r>
            <a:r>
              <a:rPr lang="ru-RU" dirty="0"/>
              <a:t> </a:t>
            </a:r>
            <a:r>
              <a:rPr lang="ru-RU" dirty="0" err="1"/>
              <a:t>гистосәйкестік</a:t>
            </a:r>
            <a:r>
              <a:rPr lang="ru-RU" dirty="0"/>
              <a:t> </a:t>
            </a:r>
            <a:r>
              <a:rPr lang="ru-RU" dirty="0" err="1"/>
              <a:t>антигендерінің</a:t>
            </a:r>
            <a:r>
              <a:rPr lang="ru-RU" dirty="0"/>
              <a:t> </a:t>
            </a:r>
            <a:r>
              <a:rPr lang="ru-RU" dirty="0" err="1"/>
              <a:t>кешендері</a:t>
            </a:r>
            <a:r>
              <a:rPr lang="ru-RU" dirty="0"/>
              <a:t> </a:t>
            </a:r>
            <a:r>
              <a:rPr lang="ru-RU" dirty="0" err="1"/>
              <a:t>әлсіз</a:t>
            </a:r>
            <a:r>
              <a:rPr lang="ru-RU" dirty="0"/>
              <a:t> </a:t>
            </a:r>
            <a:r>
              <a:rPr lang="ru-RU" dirty="0" err="1"/>
              <a:t>экспрессияланған</a:t>
            </a:r>
            <a:r>
              <a:rPr lang="ru-RU" dirty="0"/>
              <a:t> (</a:t>
            </a:r>
            <a:r>
              <a:rPr lang="ru-RU" dirty="0" err="1"/>
              <a:t>бұл</a:t>
            </a:r>
            <a:r>
              <a:rPr lang="ru-RU" dirty="0"/>
              <a:t> </a:t>
            </a:r>
            <a:r>
              <a:rPr lang="ru-RU" dirty="0" err="1"/>
              <a:t>трансплантациядан</a:t>
            </a:r>
            <a:r>
              <a:rPr lang="ru-RU" dirty="0"/>
              <a:t> </a:t>
            </a:r>
            <a:r>
              <a:rPr lang="ru-RU" dirty="0" err="1"/>
              <a:t>кейінгі</a:t>
            </a:r>
            <a:r>
              <a:rPr lang="ru-RU" dirty="0"/>
              <a:t> </a:t>
            </a:r>
            <a:r>
              <a:rPr lang="ru-RU" dirty="0" err="1"/>
              <a:t>асқынулардың</a:t>
            </a:r>
            <a:r>
              <a:rPr lang="ru-RU" dirty="0"/>
              <a:t> </a:t>
            </a:r>
            <a:r>
              <a:rPr lang="ru-RU" dirty="0" err="1"/>
              <a:t>деңгейін</a:t>
            </a:r>
            <a:r>
              <a:rPr lang="ru-RU" dirty="0"/>
              <a:t> </a:t>
            </a:r>
            <a:r>
              <a:rPr lang="ru-RU" dirty="0" err="1"/>
              <a:t>біршама</a:t>
            </a:r>
            <a:r>
              <a:rPr lang="ru-RU" dirty="0"/>
              <a:t> </a:t>
            </a:r>
            <a:r>
              <a:rPr lang="ru-RU" dirty="0" err="1"/>
              <a:t>төмендетеді</a:t>
            </a:r>
            <a:r>
              <a:rPr lang="ru-RU" dirty="0"/>
              <a:t>). </a:t>
            </a:r>
            <a:r>
              <a:rPr lang="ru-RU" dirty="0" err="1"/>
              <a:t>Ұрық</a:t>
            </a:r>
            <a:r>
              <a:rPr lang="ru-RU" dirty="0"/>
              <a:t> </a:t>
            </a:r>
            <a:r>
              <a:rPr lang="ru-RU" dirty="0" err="1"/>
              <a:t>мүшелерінде</a:t>
            </a:r>
            <a:r>
              <a:rPr lang="ru-RU" dirty="0"/>
              <a:t> </a:t>
            </a:r>
            <a:r>
              <a:rPr lang="ru-RU" dirty="0" err="1"/>
              <a:t>негізінен</a:t>
            </a:r>
            <a:r>
              <a:rPr lang="ru-RU" dirty="0"/>
              <a:t> </a:t>
            </a:r>
            <a:r>
              <a:rPr lang="ru-RU" dirty="0" err="1"/>
              <a:t>күшті</a:t>
            </a:r>
            <a:r>
              <a:rPr lang="ru-RU" dirty="0"/>
              <a:t> </a:t>
            </a:r>
            <a:r>
              <a:rPr lang="ru-RU" dirty="0" err="1"/>
              <a:t>пролиферативті</a:t>
            </a:r>
            <a:r>
              <a:rPr lang="ru-RU" dirty="0"/>
              <a:t> </a:t>
            </a:r>
            <a:r>
              <a:rPr lang="ru-RU" dirty="0" err="1"/>
              <a:t>потенциалға</a:t>
            </a:r>
            <a:r>
              <a:rPr lang="ru-RU" dirty="0"/>
              <a:t> </a:t>
            </a:r>
            <a:r>
              <a:rPr lang="ru-RU" dirty="0" err="1"/>
              <a:t>ие</a:t>
            </a:r>
            <a:r>
              <a:rPr lang="ru-RU" dirty="0"/>
              <a:t> </a:t>
            </a:r>
            <a:r>
              <a:rPr lang="ru-RU" dirty="0" err="1"/>
              <a:t>бағаналы</a:t>
            </a:r>
            <a:r>
              <a:rPr lang="ru-RU" dirty="0"/>
              <a:t> </a:t>
            </a:r>
            <a:r>
              <a:rPr lang="ru-RU" dirty="0" err="1"/>
              <a:t>және</a:t>
            </a:r>
            <a:r>
              <a:rPr lang="ru-RU" dirty="0"/>
              <a:t> бласт </a:t>
            </a:r>
            <a:r>
              <a:rPr lang="ru-RU" dirty="0" err="1"/>
              <a:t>жасушалары</a:t>
            </a:r>
            <a:r>
              <a:rPr lang="ru-RU" dirty="0"/>
              <a:t> бар. </a:t>
            </a:r>
            <a:r>
              <a:rPr lang="ru-RU" dirty="0" err="1"/>
              <a:t>Ақырында</a:t>
            </a:r>
            <a:r>
              <a:rPr lang="ru-RU" dirty="0"/>
              <a:t>, трансплантация </a:t>
            </a:r>
            <a:r>
              <a:rPr lang="ru-RU" dirty="0" err="1"/>
              <a:t>кезінде</a:t>
            </a:r>
            <a:r>
              <a:rPr lang="ru-RU" dirty="0"/>
              <a:t> </a:t>
            </a:r>
            <a:r>
              <a:rPr lang="ru-RU" dirty="0" err="1"/>
              <a:t>фетальды</a:t>
            </a:r>
            <a:r>
              <a:rPr lang="ru-RU" dirty="0"/>
              <a:t> </a:t>
            </a:r>
            <a:r>
              <a:rPr lang="ru-RU" dirty="0" err="1"/>
              <a:t>ұлпалар</a:t>
            </a:r>
            <a:r>
              <a:rPr lang="ru-RU" dirty="0"/>
              <a:t> реципиент </a:t>
            </a:r>
            <a:r>
              <a:rPr lang="ru-RU" dirty="0" err="1"/>
              <a:t>тіндердің</a:t>
            </a:r>
            <a:r>
              <a:rPr lang="ru-RU" dirty="0"/>
              <a:t> </a:t>
            </a:r>
            <a:r>
              <a:rPr lang="ru-RU" dirty="0" err="1"/>
              <a:t>регенерациясын</a:t>
            </a:r>
            <a:r>
              <a:rPr lang="ru-RU" dirty="0"/>
              <a:t> </a:t>
            </a:r>
            <a:r>
              <a:rPr lang="ru-RU" dirty="0" err="1"/>
              <a:t>ынталандыратын</a:t>
            </a:r>
            <a:r>
              <a:rPr lang="ru-RU" dirty="0"/>
              <a:t> </a:t>
            </a:r>
            <a:r>
              <a:rPr lang="ru-RU" dirty="0" err="1"/>
              <a:t>өсу</a:t>
            </a:r>
            <a:r>
              <a:rPr lang="ru-RU" dirty="0"/>
              <a:t> </a:t>
            </a:r>
            <a:r>
              <a:rPr lang="ru-RU" dirty="0" err="1"/>
              <a:t>факторларының</a:t>
            </a:r>
            <a:r>
              <a:rPr lang="ru-RU" dirty="0"/>
              <a:t> </a:t>
            </a:r>
            <a:r>
              <a:rPr lang="ru-RU" dirty="0" err="1"/>
              <a:t>бірегей</a:t>
            </a:r>
            <a:r>
              <a:rPr lang="ru-RU" dirty="0"/>
              <a:t> </a:t>
            </a:r>
            <a:r>
              <a:rPr lang="ru-RU" dirty="0" err="1"/>
              <a:t>кешенін</a:t>
            </a:r>
            <a:r>
              <a:rPr lang="ru-RU" dirty="0"/>
              <a:t> </a:t>
            </a:r>
            <a:r>
              <a:rPr lang="ru-RU" dirty="0" err="1"/>
              <a:t>енгізеді</a:t>
            </a:r>
            <a:r>
              <a:rPr lang="ru-RU" dirty="0"/>
              <a:t>.</a:t>
            </a:r>
            <a:endParaRPr lang="ru-KZ" dirty="0"/>
          </a:p>
        </p:txBody>
      </p:sp>
      <p:sp>
        <p:nvSpPr>
          <p:cNvPr id="4" name="AutoShape 2" descr="Что такое стволовые клетки и как их получают?">
            <a:extLst>
              <a:ext uri="{FF2B5EF4-FFF2-40B4-BE49-F238E27FC236}">
                <a16:creationId xmlns:a16="http://schemas.microsoft.com/office/drawing/2014/main" id="{05A31856-2AF6-468C-521E-8F8ED6AC2AE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KZ"/>
          </a:p>
        </p:txBody>
      </p:sp>
      <p:sp>
        <p:nvSpPr>
          <p:cNvPr id="5" name="AutoShape 4" descr="Что такое стволовые клетки и как их получают?">
            <a:extLst>
              <a:ext uri="{FF2B5EF4-FFF2-40B4-BE49-F238E27FC236}">
                <a16:creationId xmlns:a16="http://schemas.microsoft.com/office/drawing/2014/main" id="{69AD0785-8EF0-F860-810B-6FA09337A36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KZ"/>
          </a:p>
        </p:txBody>
      </p:sp>
      <p:pic>
        <p:nvPicPr>
          <p:cNvPr id="6" name="Рисунок 5">
            <a:extLst>
              <a:ext uri="{FF2B5EF4-FFF2-40B4-BE49-F238E27FC236}">
                <a16:creationId xmlns:a16="http://schemas.microsoft.com/office/drawing/2014/main" id="{46078477-7370-7F77-B011-91B1ACEA7812}"/>
              </a:ext>
            </a:extLst>
          </p:cNvPr>
          <p:cNvPicPr>
            <a:picLocks noChangeAspect="1"/>
          </p:cNvPicPr>
          <p:nvPr/>
        </p:nvPicPr>
        <p:blipFill>
          <a:blip r:embed="rId2"/>
          <a:stretch>
            <a:fillRect/>
          </a:stretch>
        </p:blipFill>
        <p:spPr>
          <a:xfrm>
            <a:off x="5263176" y="2345531"/>
            <a:ext cx="3714360" cy="2471738"/>
          </a:xfrm>
          <a:prstGeom prst="rect">
            <a:avLst/>
          </a:prstGeom>
        </p:spPr>
      </p:pic>
    </p:spTree>
    <p:extLst>
      <p:ext uri="{BB962C8B-B14F-4D97-AF65-F5344CB8AC3E}">
        <p14:creationId xmlns:p14="http://schemas.microsoft.com/office/powerpoint/2010/main" val="1071406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53C782-DD51-2DB8-5852-CE47514402B7}"/>
              </a:ext>
            </a:extLst>
          </p:cNvPr>
          <p:cNvSpPr>
            <a:spLocks noGrp="1"/>
          </p:cNvSpPr>
          <p:nvPr>
            <p:ph type="title"/>
          </p:nvPr>
        </p:nvSpPr>
        <p:spPr>
          <a:xfrm>
            <a:off x="457200" y="274638"/>
            <a:ext cx="8229600" cy="1143000"/>
          </a:xfrm>
        </p:spPr>
        <p:txBody>
          <a:bodyPr anchor="ctr">
            <a:normAutofit/>
          </a:bodyPr>
          <a:lstStyle/>
          <a:p>
            <a:r>
              <a:rPr lang="ru-RU" dirty="0" err="1"/>
              <a:t>Жасанды</a:t>
            </a:r>
            <a:r>
              <a:rPr lang="ru-RU" dirty="0"/>
              <a:t> </a:t>
            </a:r>
            <a:r>
              <a:rPr lang="ru-RU" dirty="0" err="1"/>
              <a:t>ұйқы</a:t>
            </a:r>
            <a:r>
              <a:rPr lang="ru-RU" dirty="0"/>
              <a:t> </a:t>
            </a:r>
            <a:r>
              <a:rPr lang="ru-RU" dirty="0" err="1"/>
              <a:t>безі</a:t>
            </a:r>
            <a:endParaRPr lang="ru-KZ" dirty="0"/>
          </a:p>
        </p:txBody>
      </p:sp>
      <p:sp>
        <p:nvSpPr>
          <p:cNvPr id="3" name="Объект 2">
            <a:extLst>
              <a:ext uri="{FF2B5EF4-FFF2-40B4-BE49-F238E27FC236}">
                <a16:creationId xmlns:a16="http://schemas.microsoft.com/office/drawing/2014/main" id="{65219B1E-E456-8DA1-A781-E356145A00CA}"/>
              </a:ext>
            </a:extLst>
          </p:cNvPr>
          <p:cNvSpPr>
            <a:spLocks noGrp="1"/>
          </p:cNvSpPr>
          <p:nvPr>
            <p:ph sz="half" idx="2"/>
          </p:nvPr>
        </p:nvSpPr>
        <p:spPr>
          <a:xfrm>
            <a:off x="0" y="1283775"/>
            <a:ext cx="4807974" cy="5265839"/>
          </a:xfrm>
        </p:spPr>
        <p:txBody>
          <a:bodyPr>
            <a:noAutofit/>
          </a:bodyPr>
          <a:lstStyle/>
          <a:p>
            <a:pPr marL="0" indent="0">
              <a:lnSpc>
                <a:spcPct val="90000"/>
              </a:lnSpc>
              <a:buNone/>
            </a:pPr>
            <a:r>
              <a:rPr lang="ru-RU" sz="1800" dirty="0" err="1"/>
              <a:t>Ұйқы</a:t>
            </a:r>
            <a:r>
              <a:rPr lang="ru-RU" sz="1800" dirty="0"/>
              <a:t> </a:t>
            </a:r>
            <a:r>
              <a:rPr lang="ru-RU" sz="1800" dirty="0" err="1"/>
              <a:t>безі</a:t>
            </a:r>
            <a:r>
              <a:rPr lang="ru-RU" sz="1800" dirty="0"/>
              <a:t> </a:t>
            </a:r>
            <a:r>
              <a:rPr lang="ru-RU" sz="1800" dirty="0" err="1"/>
              <a:t>қандағы</a:t>
            </a:r>
            <a:r>
              <a:rPr lang="ru-RU" sz="1800" dirty="0"/>
              <a:t> глюкоза </a:t>
            </a:r>
            <a:r>
              <a:rPr lang="ru-RU" sz="1800" dirty="0" err="1"/>
              <a:t>деңгейін</a:t>
            </a:r>
            <a:r>
              <a:rPr lang="ru-RU" sz="1800" dirty="0"/>
              <a:t> </a:t>
            </a:r>
            <a:r>
              <a:rPr lang="ru-RU" sz="1800" dirty="0" err="1"/>
              <a:t>реттейді</a:t>
            </a:r>
            <a:r>
              <a:rPr lang="ru-RU" sz="1800" dirty="0"/>
              <a:t>. </a:t>
            </a:r>
            <a:r>
              <a:rPr lang="ru-RU" sz="1800" dirty="0" err="1"/>
              <a:t>Эндокриндік</a:t>
            </a:r>
            <a:r>
              <a:rPr lang="ru-RU" sz="1800" dirty="0"/>
              <a:t> </a:t>
            </a:r>
            <a:r>
              <a:rPr lang="ru-RU" sz="1800" dirty="0" err="1"/>
              <a:t>ұйқы</a:t>
            </a:r>
            <a:r>
              <a:rPr lang="ru-RU" sz="1800" dirty="0"/>
              <a:t> </a:t>
            </a:r>
            <a:r>
              <a:rPr lang="ru-RU" sz="1800" dirty="0" err="1"/>
              <a:t>безінің</a:t>
            </a:r>
            <a:r>
              <a:rPr lang="ru-RU" sz="1800" dirty="0"/>
              <a:t> </a:t>
            </a:r>
            <a:r>
              <a:rPr lang="el-GR" sz="1800" dirty="0"/>
              <a:t>β-</a:t>
            </a:r>
            <a:r>
              <a:rPr lang="ru-RU" sz="1800" dirty="0" err="1"/>
              <a:t>жасушалық</a:t>
            </a:r>
            <a:r>
              <a:rPr lang="ru-RU" sz="1800" dirty="0"/>
              <a:t> </a:t>
            </a:r>
            <a:r>
              <a:rPr lang="ru-RU" sz="1800" dirty="0" err="1"/>
              <a:t>аралдары</a:t>
            </a:r>
            <a:r>
              <a:rPr lang="ru-RU" sz="1800" dirty="0"/>
              <a:t> </a:t>
            </a:r>
            <a:r>
              <a:rPr lang="ru-RU" sz="1800" dirty="0" err="1"/>
              <a:t>жасушалардағы</a:t>
            </a:r>
            <a:r>
              <a:rPr lang="ru-RU" sz="1800" dirty="0"/>
              <a:t> глюкоза </a:t>
            </a:r>
            <a:r>
              <a:rPr lang="ru-RU" sz="1800" dirty="0" err="1"/>
              <a:t>рецепторларын</a:t>
            </a:r>
            <a:r>
              <a:rPr lang="ru-RU" sz="1800" dirty="0"/>
              <a:t> </a:t>
            </a:r>
            <a:r>
              <a:rPr lang="ru-RU" sz="1800" dirty="0" err="1"/>
              <a:t>ашу</a:t>
            </a:r>
            <a:r>
              <a:rPr lang="ru-RU" sz="1800" dirty="0"/>
              <a:t> </a:t>
            </a:r>
            <a:r>
              <a:rPr lang="ru-RU" sz="1800" dirty="0" err="1"/>
              <a:t>арқылы</a:t>
            </a:r>
            <a:r>
              <a:rPr lang="ru-RU" sz="1800" dirty="0"/>
              <a:t> </a:t>
            </a:r>
            <a:r>
              <a:rPr lang="ru-RU" sz="1800" dirty="0" err="1"/>
              <a:t>гормондардың</a:t>
            </a:r>
            <a:r>
              <a:rPr lang="ru-RU" sz="1800" dirty="0"/>
              <a:t> </a:t>
            </a:r>
            <a:r>
              <a:rPr lang="ru-RU" sz="1800" dirty="0" err="1"/>
              <a:t>деңгейін</a:t>
            </a:r>
            <a:r>
              <a:rPr lang="ru-RU" sz="1800" dirty="0"/>
              <a:t> </a:t>
            </a:r>
            <a:r>
              <a:rPr lang="ru-RU" sz="1800" dirty="0" err="1"/>
              <a:t>жоғарылату</a:t>
            </a:r>
            <a:r>
              <a:rPr lang="ru-RU" sz="1800" dirty="0"/>
              <a:t> </a:t>
            </a:r>
            <a:r>
              <a:rPr lang="ru-RU" sz="1800" dirty="0" err="1"/>
              <a:t>арқылы</a:t>
            </a:r>
            <a:r>
              <a:rPr lang="ru-RU" sz="1800" dirty="0"/>
              <a:t> глюкоза </a:t>
            </a:r>
            <a:r>
              <a:rPr lang="ru-RU" sz="1800" dirty="0" err="1"/>
              <a:t>деңгейін</a:t>
            </a:r>
            <a:r>
              <a:rPr lang="ru-RU" sz="1800" dirty="0"/>
              <a:t> </a:t>
            </a:r>
            <a:r>
              <a:rPr lang="ru-RU" sz="1800" dirty="0" err="1"/>
              <a:t>төмендетеді.Егер</a:t>
            </a:r>
            <a:r>
              <a:rPr lang="ru-RU" sz="1800" dirty="0"/>
              <a:t> </a:t>
            </a:r>
            <a:r>
              <a:rPr lang="ru-RU" sz="1800" dirty="0" err="1"/>
              <a:t>ұйқы</a:t>
            </a:r>
            <a:r>
              <a:rPr lang="ru-RU" sz="1800" dirty="0"/>
              <a:t> </a:t>
            </a:r>
            <a:r>
              <a:rPr lang="ru-RU" sz="1800" dirty="0" err="1"/>
              <a:t>безі</a:t>
            </a:r>
            <a:r>
              <a:rPr lang="ru-RU" sz="1800" dirty="0"/>
              <a:t> </a:t>
            </a:r>
            <a:r>
              <a:rPr lang="ru-RU" sz="1800" dirty="0" err="1"/>
              <a:t>инсулинді</a:t>
            </a:r>
            <a:r>
              <a:rPr lang="ru-RU" sz="1800" dirty="0"/>
              <a:t> </a:t>
            </a:r>
            <a:r>
              <a:rPr lang="ru-RU" sz="1800" dirty="0" err="1"/>
              <a:t>синтездей</a:t>
            </a:r>
            <a:r>
              <a:rPr lang="ru-RU" sz="1800" dirty="0"/>
              <a:t> </a:t>
            </a:r>
            <a:r>
              <a:rPr lang="ru-RU" sz="1800" dirty="0" err="1"/>
              <a:t>алмаса</a:t>
            </a:r>
            <a:r>
              <a:rPr lang="ru-RU" sz="1800" dirty="0"/>
              <a:t>, </a:t>
            </a:r>
            <a:r>
              <a:rPr lang="ru-RU" sz="1800" dirty="0" err="1"/>
              <a:t>жасушалар</a:t>
            </a:r>
            <a:r>
              <a:rPr lang="ru-RU" sz="1800" dirty="0"/>
              <a:t> </a:t>
            </a:r>
            <a:r>
              <a:rPr lang="ru-RU" sz="1800" dirty="0" err="1"/>
              <a:t>глюкозаны</a:t>
            </a:r>
            <a:r>
              <a:rPr lang="ru-RU" sz="1800" dirty="0"/>
              <a:t> </a:t>
            </a:r>
            <a:r>
              <a:rPr lang="ru-RU" sz="1800" dirty="0" err="1"/>
              <a:t>сіңіре</a:t>
            </a:r>
            <a:r>
              <a:rPr lang="ru-RU" sz="1800" dirty="0"/>
              <a:t> </a:t>
            </a:r>
            <a:r>
              <a:rPr lang="ru-RU" sz="1800" dirty="0" err="1"/>
              <a:t>алмайды</a:t>
            </a:r>
            <a:r>
              <a:rPr lang="ru-RU" sz="1800" dirty="0"/>
              <a:t> </a:t>
            </a:r>
            <a:r>
              <a:rPr lang="ru-RU" sz="1800" dirty="0" err="1"/>
              <a:t>және</a:t>
            </a:r>
            <a:r>
              <a:rPr lang="ru-RU" sz="1800" dirty="0"/>
              <a:t> </a:t>
            </a:r>
            <a:r>
              <a:rPr lang="ru-RU" sz="1800" dirty="0" err="1"/>
              <a:t>майлардың</a:t>
            </a:r>
            <a:r>
              <a:rPr lang="ru-RU" sz="1800" dirty="0"/>
              <a:t> </a:t>
            </a:r>
            <a:r>
              <a:rPr lang="ru-RU" sz="1800" dirty="0" err="1"/>
              <a:t>ыдырауынан</a:t>
            </a:r>
            <a:r>
              <a:rPr lang="ru-RU" sz="1800" dirty="0"/>
              <a:t> энергия </a:t>
            </a:r>
            <a:r>
              <a:rPr lang="ru-RU" sz="1800" dirty="0" err="1"/>
              <a:t>алынады</a:t>
            </a:r>
            <a:r>
              <a:rPr lang="ru-RU" sz="1800" dirty="0"/>
              <a:t>, </a:t>
            </a:r>
            <a:r>
              <a:rPr lang="ru-RU" sz="1800" dirty="0" err="1"/>
              <a:t>бұл</a:t>
            </a:r>
            <a:r>
              <a:rPr lang="ru-RU" sz="1800" dirty="0"/>
              <a:t> </a:t>
            </a:r>
            <a:r>
              <a:rPr lang="ru-RU" sz="1800" dirty="0" err="1"/>
              <a:t>комаға</a:t>
            </a:r>
            <a:r>
              <a:rPr lang="ru-RU" sz="1800" dirty="0"/>
              <a:t> </a:t>
            </a:r>
            <a:r>
              <a:rPr lang="ru-RU" sz="1800" dirty="0" err="1"/>
              <a:t>және</a:t>
            </a:r>
            <a:r>
              <a:rPr lang="ru-RU" sz="1800" dirty="0"/>
              <a:t> </a:t>
            </a:r>
            <a:r>
              <a:rPr lang="ru-RU" sz="1800" dirty="0" err="1"/>
              <a:t>өлімге</a:t>
            </a:r>
            <a:r>
              <a:rPr lang="ru-RU" sz="1800" dirty="0"/>
              <a:t> </a:t>
            </a:r>
            <a:r>
              <a:rPr lang="ru-RU" sz="1800" dirty="0" err="1"/>
              <a:t>әкелуі</a:t>
            </a:r>
            <a:r>
              <a:rPr lang="ru-RU" sz="1800" dirty="0"/>
              <a:t> </a:t>
            </a:r>
            <a:r>
              <a:rPr lang="ru-RU" sz="1800" dirty="0" err="1"/>
              <a:t>мүмкін</a:t>
            </a:r>
            <a:r>
              <a:rPr lang="ru-RU" sz="1800" dirty="0"/>
              <a:t>. </a:t>
            </a:r>
            <a:r>
              <a:rPr lang="ru-RU" sz="1800" dirty="0" err="1"/>
              <a:t>Глюкозаның</a:t>
            </a:r>
            <a:r>
              <a:rPr lang="ru-RU" sz="1800" dirty="0"/>
              <a:t> </a:t>
            </a:r>
            <a:r>
              <a:rPr lang="ru-RU" sz="1800" dirty="0" err="1"/>
              <a:t>созылмалы</a:t>
            </a:r>
            <a:r>
              <a:rPr lang="ru-RU" sz="1800" dirty="0"/>
              <a:t> </a:t>
            </a:r>
            <a:r>
              <a:rPr lang="ru-RU" sz="1800" dirty="0" err="1"/>
              <a:t>теңгерімсіздігі</a:t>
            </a:r>
            <a:r>
              <a:rPr lang="ru-RU" sz="1800" dirty="0"/>
              <a:t> </a:t>
            </a:r>
            <a:r>
              <a:rPr lang="ru-RU" sz="1800" dirty="0" err="1"/>
              <a:t>дегидратацияға</a:t>
            </a:r>
            <a:r>
              <a:rPr lang="ru-RU" sz="1800" dirty="0"/>
              <a:t> </a:t>
            </a:r>
            <a:r>
              <a:rPr lang="ru-RU" sz="1800" dirty="0" err="1"/>
              <a:t>әкеледі</a:t>
            </a:r>
            <a:r>
              <a:rPr lang="ru-RU" sz="1800" dirty="0"/>
              <a:t> </a:t>
            </a:r>
            <a:r>
              <a:rPr lang="ru-RU" sz="1800" dirty="0" err="1"/>
              <a:t>және</a:t>
            </a:r>
            <a:r>
              <a:rPr lang="ru-RU" sz="1800" dirty="0"/>
              <a:t> </a:t>
            </a:r>
            <a:r>
              <a:rPr lang="ru-RU" sz="1800" dirty="0" err="1"/>
              <a:t>соқырлыққа</a:t>
            </a:r>
            <a:r>
              <a:rPr lang="ru-RU" sz="1800" dirty="0"/>
              <a:t>, </a:t>
            </a:r>
            <a:r>
              <a:rPr lang="ru-RU" sz="1800" dirty="0" err="1"/>
              <a:t>бүйрек</a:t>
            </a:r>
            <a:r>
              <a:rPr lang="ru-RU" sz="1800" dirty="0"/>
              <a:t> </a:t>
            </a:r>
            <a:r>
              <a:rPr lang="ru-RU" sz="1800" dirty="0" err="1"/>
              <a:t>жеткіліксіздігіне</a:t>
            </a:r>
            <a:r>
              <a:rPr lang="ru-RU" sz="1800" dirty="0"/>
              <a:t>, </a:t>
            </a:r>
            <a:r>
              <a:rPr lang="ru-RU" sz="1800" dirty="0" err="1"/>
              <a:t>жүрек</a:t>
            </a:r>
            <a:r>
              <a:rPr lang="ru-RU" sz="1800" dirty="0"/>
              <a:t> </a:t>
            </a:r>
            <a:r>
              <a:rPr lang="ru-RU" sz="1800" dirty="0" err="1"/>
              <a:t>жеткіліксіздігіне</a:t>
            </a:r>
            <a:r>
              <a:rPr lang="ru-RU" sz="1800" dirty="0"/>
              <a:t> </a:t>
            </a:r>
            <a:r>
              <a:rPr lang="ru-RU" sz="1800" dirty="0" err="1"/>
              <a:t>және</a:t>
            </a:r>
            <a:r>
              <a:rPr lang="ru-RU" sz="1800" dirty="0"/>
              <a:t> </a:t>
            </a:r>
            <a:r>
              <a:rPr lang="ru-RU" sz="1800" dirty="0" err="1"/>
              <a:t>аяқтар</a:t>
            </a:r>
            <a:r>
              <a:rPr lang="ru-RU" sz="1800" dirty="0"/>
              <a:t> мен </a:t>
            </a:r>
            <a:r>
              <a:rPr lang="ru-RU" sz="1800" dirty="0" err="1"/>
              <a:t>аяқтардағы</a:t>
            </a:r>
            <a:r>
              <a:rPr lang="ru-RU" sz="1800" dirty="0"/>
              <a:t> </a:t>
            </a:r>
            <a:r>
              <a:rPr lang="ru-RU" sz="1800" dirty="0" err="1"/>
              <a:t>қан</a:t>
            </a:r>
            <a:r>
              <a:rPr lang="ru-RU" sz="1800" dirty="0"/>
              <a:t> </a:t>
            </a:r>
            <a:r>
              <a:rPr lang="ru-RU" sz="1800" dirty="0" err="1"/>
              <a:t>айналымының</a:t>
            </a:r>
            <a:r>
              <a:rPr lang="ru-RU" sz="1800" dirty="0"/>
              <a:t> </a:t>
            </a:r>
            <a:r>
              <a:rPr lang="ru-RU" sz="1800" dirty="0" err="1"/>
              <a:t>нашарлауына</a:t>
            </a:r>
            <a:r>
              <a:rPr lang="ru-RU" sz="1800" dirty="0"/>
              <a:t> </a:t>
            </a:r>
            <a:r>
              <a:rPr lang="ru-RU" sz="1800" dirty="0" err="1"/>
              <a:t>әкелуі</a:t>
            </a:r>
            <a:r>
              <a:rPr lang="ru-RU" sz="1800" dirty="0"/>
              <a:t> </a:t>
            </a:r>
            <a:r>
              <a:rPr lang="ru-RU" sz="1800" dirty="0" err="1"/>
              <a:t>мүмкін</a:t>
            </a:r>
            <a:r>
              <a:rPr lang="ru-RU" sz="1800" dirty="0"/>
              <a:t>, </a:t>
            </a:r>
            <a:r>
              <a:rPr lang="ru-RU" sz="1800" dirty="0" err="1"/>
              <a:t>бұл</a:t>
            </a:r>
            <a:r>
              <a:rPr lang="ru-RU" sz="1800" dirty="0"/>
              <a:t> </a:t>
            </a:r>
            <a:r>
              <a:rPr lang="ru-RU" sz="1800" dirty="0" err="1"/>
              <a:t>ампутацияға</a:t>
            </a:r>
            <a:r>
              <a:rPr lang="ru-RU" sz="1800" dirty="0"/>
              <a:t> </a:t>
            </a:r>
            <a:r>
              <a:rPr lang="ru-RU" sz="1800" dirty="0" err="1"/>
              <a:t>әкелуі</a:t>
            </a:r>
            <a:r>
              <a:rPr lang="ru-RU" sz="1800" dirty="0"/>
              <a:t> </a:t>
            </a:r>
            <a:r>
              <a:rPr lang="ru-RU" sz="1800" dirty="0" err="1"/>
              <a:t>мүмкін</a:t>
            </a:r>
            <a:r>
              <a:rPr lang="ru-RU" sz="1800" dirty="0"/>
              <a:t>. </a:t>
            </a:r>
            <a:r>
              <a:rPr lang="ru-RU" sz="1800" dirty="0" err="1"/>
              <a:t>Қант</a:t>
            </a:r>
            <a:r>
              <a:rPr lang="ru-RU" sz="1800" dirty="0"/>
              <a:t> </a:t>
            </a:r>
            <a:r>
              <a:rPr lang="ru-RU" sz="1800" dirty="0" err="1"/>
              <a:t>диабеті</a:t>
            </a:r>
            <a:r>
              <a:rPr lang="ru-RU" sz="1800" dirty="0"/>
              <a:t> </a:t>
            </a:r>
            <a:r>
              <a:rPr lang="ru-RU" sz="1800" dirty="0" err="1"/>
              <a:t>кең</a:t>
            </a:r>
            <a:r>
              <a:rPr lang="ru-RU" sz="1800" dirty="0"/>
              <a:t> </a:t>
            </a:r>
            <a:r>
              <a:rPr lang="ru-RU" sz="1800" dirty="0" err="1"/>
              <a:t>тараған</a:t>
            </a:r>
            <a:r>
              <a:rPr lang="ru-RU" sz="1800" dirty="0"/>
              <a:t> ауру, </a:t>
            </a:r>
            <a:r>
              <a:rPr lang="ru-RU" sz="1800" dirty="0" err="1"/>
              <a:t>медициналық-әлеуметтік</a:t>
            </a:r>
            <a:r>
              <a:rPr lang="ru-RU" sz="1800" dirty="0"/>
              <a:t> </a:t>
            </a:r>
            <a:r>
              <a:rPr lang="ru-RU" sz="1800" dirty="0" err="1"/>
              <a:t>маңызы</a:t>
            </a:r>
            <a:r>
              <a:rPr lang="ru-RU" sz="1800" dirty="0"/>
              <a:t> </a:t>
            </a:r>
            <a:r>
              <a:rPr lang="ru-RU" sz="1800" dirty="0" err="1"/>
              <a:t>жағынан</a:t>
            </a:r>
            <a:r>
              <a:rPr lang="ru-RU" sz="1800" dirty="0"/>
              <a:t> </a:t>
            </a:r>
            <a:r>
              <a:rPr lang="ru-RU" sz="1800" dirty="0" err="1"/>
              <a:t>жүрек-қан</a:t>
            </a:r>
            <a:r>
              <a:rPr lang="ru-RU" sz="1800" dirty="0"/>
              <a:t> </a:t>
            </a:r>
            <a:r>
              <a:rPr lang="ru-RU" sz="1800" dirty="0" err="1"/>
              <a:t>тамырлары</a:t>
            </a:r>
            <a:r>
              <a:rPr lang="ru-RU" sz="1800" dirty="0"/>
              <a:t> </a:t>
            </a:r>
            <a:r>
              <a:rPr lang="ru-RU" sz="1800" dirty="0" err="1"/>
              <a:t>аурулары</a:t>
            </a:r>
            <a:r>
              <a:rPr lang="ru-RU" sz="1800" dirty="0"/>
              <a:t> мен </a:t>
            </a:r>
            <a:r>
              <a:rPr lang="ru-RU" sz="1800" dirty="0" err="1"/>
              <a:t>онкологиялық</a:t>
            </a:r>
            <a:r>
              <a:rPr lang="ru-RU" sz="1800" dirty="0"/>
              <a:t> </a:t>
            </a:r>
            <a:r>
              <a:rPr lang="ru-RU" sz="1800" dirty="0" err="1"/>
              <a:t>аурулардан</a:t>
            </a:r>
            <a:r>
              <a:rPr lang="ru-RU" sz="1800" dirty="0"/>
              <a:t> </a:t>
            </a:r>
            <a:r>
              <a:rPr lang="ru-RU" sz="1800" dirty="0" err="1"/>
              <a:t>кейін</a:t>
            </a:r>
            <a:r>
              <a:rPr lang="ru-RU" sz="1800" dirty="0"/>
              <a:t> </a:t>
            </a:r>
            <a:r>
              <a:rPr lang="ru-RU" sz="1800" dirty="0" err="1"/>
              <a:t>үшінші</a:t>
            </a:r>
            <a:r>
              <a:rPr lang="ru-RU" sz="1800" dirty="0"/>
              <a:t> </a:t>
            </a:r>
            <a:r>
              <a:rPr lang="ru-RU" sz="1800" dirty="0" err="1"/>
              <a:t>орында</a:t>
            </a:r>
            <a:r>
              <a:rPr lang="ru-RU" sz="1800" dirty="0"/>
              <a:t>.</a:t>
            </a:r>
            <a:endParaRPr lang="ru-KZ" sz="1800" dirty="0"/>
          </a:p>
        </p:txBody>
      </p:sp>
      <p:sp>
        <p:nvSpPr>
          <p:cNvPr id="6153" name="Text Placeholder 4">
            <a:extLst>
              <a:ext uri="{FF2B5EF4-FFF2-40B4-BE49-F238E27FC236}">
                <a16:creationId xmlns:a16="http://schemas.microsoft.com/office/drawing/2014/main" id="{EAFC100F-8D45-1FCB-1418-5381803E7F7B}"/>
              </a:ext>
            </a:extLst>
          </p:cNvPr>
          <p:cNvSpPr>
            <a:spLocks noGrp="1"/>
          </p:cNvSpPr>
          <p:nvPr>
            <p:ph type="body" sz="quarter" idx="3"/>
          </p:nvPr>
        </p:nvSpPr>
        <p:spPr>
          <a:xfrm>
            <a:off x="4645025" y="1535113"/>
            <a:ext cx="4041775" cy="639762"/>
          </a:xfrm>
        </p:spPr>
        <p:txBody>
          <a:bodyPr/>
          <a:lstStyle/>
          <a:p>
            <a:endParaRPr lang="en-US"/>
          </a:p>
        </p:txBody>
      </p:sp>
      <p:pic>
        <p:nvPicPr>
          <p:cNvPr id="6146" name="Picture 2" descr="Искусственная поджелудочная железа может стать реальностью уже через 2 года  - Доказательная медицина для всех">
            <a:extLst>
              <a:ext uri="{FF2B5EF4-FFF2-40B4-BE49-F238E27FC236}">
                <a16:creationId xmlns:a16="http://schemas.microsoft.com/office/drawing/2014/main" id="{B4179F73-842A-88B4-F387-19533CA5E0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97426" y="2460522"/>
            <a:ext cx="4041775" cy="324958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668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В Великобритании запустили пилотный проект по оценке использования искусственной поджелудочной железы">
            <a:extLst>
              <a:ext uri="{FF2B5EF4-FFF2-40B4-BE49-F238E27FC236}">
                <a16:creationId xmlns:a16="http://schemas.microsoft.com/office/drawing/2014/main" id="{FE3523A2-A1EB-FF7C-C699-B7BE43DD64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17" r="25058" b="3"/>
          <a:stretch/>
        </p:blipFill>
        <p:spPr bwMode="auto">
          <a:xfrm>
            <a:off x="3210232" y="3429000"/>
            <a:ext cx="3489237" cy="341246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B07B949B-7126-2DB9-8603-58BFEEBDF1D1}"/>
              </a:ext>
            </a:extLst>
          </p:cNvPr>
          <p:cNvSpPr>
            <a:spLocks noGrp="1"/>
          </p:cNvSpPr>
          <p:nvPr>
            <p:ph sz="quarter" idx="4"/>
          </p:nvPr>
        </p:nvSpPr>
        <p:spPr>
          <a:xfrm>
            <a:off x="570271" y="363794"/>
            <a:ext cx="8116529" cy="5762369"/>
          </a:xfrm>
        </p:spPr>
        <p:txBody>
          <a:bodyPr>
            <a:normAutofit/>
          </a:bodyPr>
          <a:lstStyle/>
          <a:p>
            <a:pPr>
              <a:lnSpc>
                <a:spcPct val="90000"/>
              </a:lnSpc>
            </a:pPr>
            <a:r>
              <a:rPr lang="ru-RU" sz="1800" dirty="0" err="1"/>
              <a:t>Инсулинге</a:t>
            </a:r>
            <a:r>
              <a:rPr lang="ru-RU" sz="1800" dirty="0"/>
              <a:t> </a:t>
            </a:r>
            <a:r>
              <a:rPr lang="ru-RU" sz="1800" dirty="0" err="1"/>
              <a:t>тәуелді</a:t>
            </a:r>
            <a:r>
              <a:rPr lang="ru-RU" sz="1800" dirty="0"/>
              <a:t> </a:t>
            </a:r>
            <a:r>
              <a:rPr lang="ru-RU" sz="1800" dirty="0" err="1"/>
              <a:t>науқастарды</a:t>
            </a:r>
            <a:r>
              <a:rPr lang="ru-RU" sz="1800" dirty="0"/>
              <a:t> </a:t>
            </a:r>
            <a:r>
              <a:rPr lang="ru-RU" sz="1800" dirty="0" err="1"/>
              <a:t>емдеуде</a:t>
            </a:r>
            <a:r>
              <a:rPr lang="ru-RU" sz="1800" dirty="0"/>
              <a:t> </a:t>
            </a:r>
            <a:r>
              <a:rPr lang="ru-RU" sz="1800" dirty="0" err="1"/>
              <a:t>ұйқы</a:t>
            </a:r>
            <a:r>
              <a:rPr lang="ru-RU" sz="1800" dirty="0"/>
              <a:t> </a:t>
            </a:r>
            <a:r>
              <a:rPr lang="ru-RU" sz="1800" dirty="0" err="1"/>
              <a:t>безін</a:t>
            </a:r>
            <a:r>
              <a:rPr lang="ru-RU" sz="1800" dirty="0"/>
              <a:t> </a:t>
            </a:r>
            <a:r>
              <a:rPr lang="ru-RU" sz="1800" dirty="0" err="1"/>
              <a:t>трансплантациялауға</a:t>
            </a:r>
            <a:r>
              <a:rPr lang="ru-RU" sz="1800" dirty="0"/>
              <a:t> </a:t>
            </a:r>
            <a:r>
              <a:rPr lang="ru-RU" sz="1800" dirty="0" err="1"/>
              <a:t>балама</a:t>
            </a:r>
            <a:r>
              <a:rPr lang="ru-RU" sz="1800" dirty="0"/>
              <a:t> </a:t>
            </a:r>
            <a:r>
              <a:rPr lang="ru-RU" sz="1800" dirty="0" err="1"/>
              <a:t>ретінде</a:t>
            </a:r>
            <a:r>
              <a:rPr lang="ru-RU" sz="1800" dirty="0"/>
              <a:t> </a:t>
            </a:r>
            <a:r>
              <a:rPr lang="ru-RU" sz="1800" dirty="0" err="1"/>
              <a:t>осындай</a:t>
            </a:r>
            <a:r>
              <a:rPr lang="ru-RU" sz="1800" dirty="0"/>
              <a:t> </a:t>
            </a:r>
            <a:r>
              <a:rPr lang="ru-RU" sz="1800" dirty="0" err="1"/>
              <a:t>тәсілдердің</a:t>
            </a:r>
            <a:r>
              <a:rPr lang="ru-RU" sz="1800" dirty="0"/>
              <a:t> </a:t>
            </a:r>
            <a:r>
              <a:rPr lang="ru-RU" sz="1800" dirty="0" err="1"/>
              <a:t>бірі</a:t>
            </a:r>
            <a:r>
              <a:rPr lang="ru-RU" sz="1800" dirty="0"/>
              <a:t> </a:t>
            </a:r>
            <a:r>
              <a:rPr lang="ru-RU" sz="1800" dirty="0" err="1"/>
              <a:t>биожасанды</a:t>
            </a:r>
            <a:r>
              <a:rPr lang="ru-RU" sz="1800" dirty="0"/>
              <a:t> </a:t>
            </a:r>
            <a:r>
              <a:rPr lang="ru-RU" sz="1800" dirty="0" err="1"/>
              <a:t>ұйқы</a:t>
            </a:r>
            <a:r>
              <a:rPr lang="ru-RU" sz="1800" dirty="0"/>
              <a:t> </a:t>
            </a:r>
            <a:r>
              <a:rPr lang="ru-RU" sz="1800" dirty="0" err="1"/>
              <a:t>безін</a:t>
            </a:r>
            <a:r>
              <a:rPr lang="ru-RU" sz="1800" dirty="0"/>
              <a:t> </a:t>
            </a:r>
            <a:r>
              <a:rPr lang="ru-RU" sz="1800" dirty="0" err="1"/>
              <a:t>құру</a:t>
            </a:r>
            <a:r>
              <a:rPr lang="ru-RU" sz="1800" dirty="0"/>
              <a:t> </a:t>
            </a:r>
            <a:r>
              <a:rPr lang="ru-RU" sz="1800" dirty="0" err="1"/>
              <a:t>болып</a:t>
            </a:r>
            <a:r>
              <a:rPr lang="ru-RU" sz="1800" dirty="0"/>
              <a:t> </a:t>
            </a:r>
            <a:r>
              <a:rPr lang="ru-RU" sz="1800" dirty="0" err="1"/>
              <a:t>табылады</a:t>
            </a:r>
            <a:r>
              <a:rPr lang="ru-RU" sz="1800" dirty="0"/>
              <a:t>. 1969 </a:t>
            </a:r>
            <a:r>
              <a:rPr lang="ru-RU" sz="1800" dirty="0" err="1"/>
              <a:t>жылы</a:t>
            </a:r>
            <a:r>
              <a:rPr lang="ru-RU" sz="1800" dirty="0"/>
              <a:t> АҚШ-та Миннесота </a:t>
            </a:r>
            <a:r>
              <a:rPr lang="ru-RU" sz="1800" dirty="0" err="1"/>
              <a:t>университетінің</a:t>
            </a:r>
            <a:r>
              <a:rPr lang="ru-RU" sz="1800" dirty="0"/>
              <a:t> </a:t>
            </a:r>
            <a:r>
              <a:rPr lang="ru-RU" sz="1800" dirty="0" err="1"/>
              <a:t>зерттеушілері</a:t>
            </a:r>
            <a:r>
              <a:rPr lang="ru-RU" sz="1800" dirty="0"/>
              <a:t> </a:t>
            </a:r>
            <a:r>
              <a:rPr lang="ru-RU" sz="1800" dirty="0" err="1"/>
              <a:t>салмағы</a:t>
            </a:r>
            <a:r>
              <a:rPr lang="ru-RU" sz="1800" dirty="0"/>
              <a:t> 300 г </a:t>
            </a:r>
            <a:r>
              <a:rPr lang="ru-RU" sz="1800" dirty="0" err="1"/>
              <a:t>болатын</a:t>
            </a:r>
            <a:r>
              <a:rPr lang="ru-RU" sz="1800" dirty="0"/>
              <a:t> </a:t>
            </a:r>
            <a:r>
              <a:rPr lang="ru-RU" sz="1800" dirty="0" err="1"/>
              <a:t>және</a:t>
            </a:r>
            <a:r>
              <a:rPr lang="ru-RU" sz="1800" dirty="0"/>
              <a:t> </a:t>
            </a:r>
            <a:r>
              <a:rPr lang="ru-RU" sz="1800" dirty="0" err="1"/>
              <a:t>тері</a:t>
            </a:r>
            <a:r>
              <a:rPr lang="ru-RU" sz="1800" dirty="0"/>
              <a:t> </a:t>
            </a:r>
            <a:r>
              <a:rPr lang="ru-RU" sz="1800" dirty="0" err="1"/>
              <a:t>астына</a:t>
            </a:r>
            <a:r>
              <a:rPr lang="ru-RU" sz="1800" dirty="0"/>
              <a:t> </a:t>
            </a:r>
            <a:r>
              <a:rPr lang="ru-RU" sz="1800" dirty="0" err="1"/>
              <a:t>имплантацияланған</a:t>
            </a:r>
            <a:r>
              <a:rPr lang="ru-RU" sz="1800" dirty="0"/>
              <a:t> инсулин </a:t>
            </a:r>
            <a:r>
              <a:rPr lang="ru-RU" sz="1800" dirty="0" err="1"/>
              <a:t>сорғысын</a:t>
            </a:r>
            <a:r>
              <a:rPr lang="ru-RU" sz="1800" dirty="0"/>
              <a:t> </a:t>
            </a:r>
            <a:r>
              <a:rPr lang="ru-RU" sz="1800" dirty="0" err="1"/>
              <a:t>жасап</a:t>
            </a:r>
            <a:r>
              <a:rPr lang="ru-RU" sz="1800" dirty="0"/>
              <a:t> </a:t>
            </a:r>
            <a:r>
              <a:rPr lang="ru-RU" sz="1800" dirty="0" err="1"/>
              <a:t>шығарды</a:t>
            </a:r>
            <a:r>
              <a:rPr lang="ru-RU" sz="1800" dirty="0"/>
              <a:t>. </a:t>
            </a:r>
            <a:r>
              <a:rPr lang="ru-RU" sz="1800" dirty="0" err="1"/>
              <a:t>Салыстырмалы</a:t>
            </a:r>
            <a:r>
              <a:rPr lang="ru-RU" sz="1800" dirty="0"/>
              <a:t> </a:t>
            </a:r>
            <a:r>
              <a:rPr lang="ru-RU" sz="1800" dirty="0" err="1"/>
              <a:t>түрде</a:t>
            </a:r>
            <a:r>
              <a:rPr lang="ru-RU" sz="1800" dirty="0"/>
              <a:t> </a:t>
            </a:r>
            <a:r>
              <a:rPr lang="ru-RU" sz="1800" dirty="0" err="1"/>
              <a:t>жақында</a:t>
            </a:r>
            <a:r>
              <a:rPr lang="ru-RU" sz="1800" dirty="0"/>
              <a:t> </a:t>
            </a:r>
            <a:r>
              <a:rPr lang="ru-RU" sz="1800" dirty="0" err="1"/>
              <a:t>Ұлыбританияда</a:t>
            </a:r>
            <a:r>
              <a:rPr lang="ru-RU" sz="1800" dirty="0"/>
              <a:t> (Сити </a:t>
            </a:r>
            <a:r>
              <a:rPr lang="ru-RU" sz="1800" dirty="0" err="1"/>
              <a:t>университеті</a:t>
            </a:r>
            <a:r>
              <a:rPr lang="ru-RU" sz="1800" dirty="0"/>
              <a:t>, Лондон) </a:t>
            </a:r>
            <a:r>
              <a:rPr lang="ru-RU" sz="1800" dirty="0" err="1"/>
              <a:t>тері</a:t>
            </a:r>
            <a:r>
              <a:rPr lang="ru-RU" sz="1800" dirty="0"/>
              <a:t> </a:t>
            </a:r>
            <a:r>
              <a:rPr lang="ru-RU" sz="1800" dirty="0" err="1"/>
              <a:t>астындағы</a:t>
            </a:r>
            <a:r>
              <a:rPr lang="ru-RU" sz="1800" dirty="0"/>
              <a:t> </a:t>
            </a:r>
            <a:r>
              <a:rPr lang="ru-RU" sz="1800" dirty="0" err="1"/>
              <a:t>инсулинді</a:t>
            </a:r>
            <a:r>
              <a:rPr lang="ru-RU" sz="1800" dirty="0"/>
              <a:t> </a:t>
            </a:r>
            <a:r>
              <a:rPr lang="ru-RU" sz="1800" dirty="0" err="1"/>
              <a:t>үздіксіз</a:t>
            </a:r>
            <a:r>
              <a:rPr lang="ru-RU" sz="1800" dirty="0"/>
              <a:t> </a:t>
            </a:r>
            <a:r>
              <a:rPr lang="ru-RU" sz="1800" dirty="0" err="1"/>
              <a:t>қамтамасыз</a:t>
            </a:r>
            <a:r>
              <a:rPr lang="ru-RU" sz="1800" dirty="0"/>
              <a:t> </a:t>
            </a:r>
            <a:r>
              <a:rPr lang="ru-RU" sz="1800" dirty="0" err="1"/>
              <a:t>ететін</a:t>
            </a:r>
            <a:r>
              <a:rPr lang="ru-RU" sz="1800" dirty="0"/>
              <a:t> </a:t>
            </a:r>
            <a:r>
              <a:rPr lang="ru-RU" sz="1800" dirty="0" err="1"/>
              <a:t>және</a:t>
            </a:r>
            <a:r>
              <a:rPr lang="ru-RU" sz="1800" dirty="0"/>
              <a:t> </a:t>
            </a:r>
            <a:r>
              <a:rPr lang="ru-RU" sz="1800" dirty="0" err="1"/>
              <a:t>қандағы</a:t>
            </a:r>
            <a:r>
              <a:rPr lang="ru-RU" sz="1800" dirty="0"/>
              <a:t> глюкоза </a:t>
            </a:r>
            <a:r>
              <a:rPr lang="ru-RU" sz="1800" dirty="0" err="1"/>
              <a:t>концентрациясын</a:t>
            </a:r>
            <a:r>
              <a:rPr lang="ru-RU" sz="1800" dirty="0"/>
              <a:t> </a:t>
            </a:r>
            <a:r>
              <a:rPr lang="ru-RU" sz="1800" dirty="0" err="1"/>
              <a:t>тұрақты</a:t>
            </a:r>
            <a:r>
              <a:rPr lang="ru-RU" sz="1800" dirty="0"/>
              <a:t> </a:t>
            </a:r>
            <a:r>
              <a:rPr lang="ru-RU" sz="1800" dirty="0" err="1"/>
              <a:t>деңгейде</a:t>
            </a:r>
            <a:r>
              <a:rPr lang="ru-RU" sz="1800" dirty="0"/>
              <a:t> </a:t>
            </a:r>
            <a:r>
              <a:rPr lang="ru-RU" sz="1800" dirty="0" err="1"/>
              <a:t>ұстап</a:t>
            </a:r>
            <a:r>
              <a:rPr lang="ru-RU" sz="1800" dirty="0"/>
              <a:t> </a:t>
            </a:r>
            <a:r>
              <a:rPr lang="ru-RU" sz="1800" dirty="0" err="1"/>
              <a:t>тұратын</a:t>
            </a:r>
            <a:r>
              <a:rPr lang="ru-RU" sz="1800" dirty="0"/>
              <a:t> </a:t>
            </a:r>
            <a:r>
              <a:rPr lang="ru-RU" sz="1800" dirty="0" err="1"/>
              <a:t>жасанды</a:t>
            </a:r>
            <a:r>
              <a:rPr lang="ru-RU" sz="1800" dirty="0"/>
              <a:t> </a:t>
            </a:r>
            <a:r>
              <a:rPr lang="ru-RU" sz="1800" dirty="0" err="1"/>
              <a:t>ұйқы</a:t>
            </a:r>
            <a:r>
              <a:rPr lang="ru-RU" sz="1800" dirty="0"/>
              <a:t> </a:t>
            </a:r>
            <a:r>
              <a:rPr lang="ru-RU" sz="1800" dirty="0" err="1"/>
              <a:t>безінің</a:t>
            </a:r>
            <a:r>
              <a:rPr lang="ru-RU" sz="1800" dirty="0"/>
              <a:t> </a:t>
            </a:r>
            <a:r>
              <a:rPr lang="ru-RU" sz="1800" dirty="0" err="1"/>
              <a:t>тәжірибелік</a:t>
            </a:r>
            <a:r>
              <a:rPr lang="ru-RU" sz="1800" dirty="0"/>
              <a:t> </a:t>
            </a:r>
            <a:r>
              <a:rPr lang="ru-RU" sz="1800" dirty="0" err="1"/>
              <a:t>үлгісі</a:t>
            </a:r>
            <a:r>
              <a:rPr lang="ru-RU" sz="1800" dirty="0"/>
              <a:t> </a:t>
            </a:r>
            <a:r>
              <a:rPr lang="ru-RU" sz="1800" dirty="0" err="1"/>
              <a:t>жасалды</a:t>
            </a:r>
            <a:r>
              <a:rPr lang="ru-RU" sz="1800" dirty="0"/>
              <a:t>. Дизайн </a:t>
            </a:r>
            <a:r>
              <a:rPr lang="ru-RU" sz="1800" dirty="0" err="1"/>
              <a:t>үш</a:t>
            </a:r>
            <a:r>
              <a:rPr lang="ru-RU" sz="1800" dirty="0"/>
              <a:t> </a:t>
            </a:r>
            <a:r>
              <a:rPr lang="ru-RU" sz="1800" dirty="0" err="1"/>
              <a:t>бөліктен</a:t>
            </a:r>
            <a:r>
              <a:rPr lang="ru-RU" sz="1800" dirty="0"/>
              <a:t> </a:t>
            </a:r>
            <a:r>
              <a:rPr lang="ru-RU" sz="1800" dirty="0" err="1"/>
              <a:t>тұрады</a:t>
            </a:r>
            <a:r>
              <a:rPr lang="ru-RU" sz="1800" dirty="0"/>
              <a:t>: </a:t>
            </a:r>
            <a:r>
              <a:rPr lang="ru-RU" sz="1800" dirty="0" err="1"/>
              <a:t>қандағы</a:t>
            </a:r>
            <a:r>
              <a:rPr lang="ru-RU" sz="1800" dirty="0"/>
              <a:t> глюкоза </a:t>
            </a:r>
            <a:r>
              <a:rPr lang="ru-RU" sz="1800" dirty="0" err="1"/>
              <a:t>деңгейін</a:t>
            </a:r>
            <a:r>
              <a:rPr lang="ru-RU" sz="1800" dirty="0"/>
              <a:t> </a:t>
            </a:r>
            <a:r>
              <a:rPr lang="ru-RU" sz="1800" dirty="0" err="1"/>
              <a:t>өлшейтін</a:t>
            </a:r>
            <a:r>
              <a:rPr lang="ru-RU" sz="1800" dirty="0"/>
              <a:t> </a:t>
            </a:r>
            <a:r>
              <a:rPr lang="ru-RU" sz="1800" dirty="0" err="1"/>
              <a:t>теріге</a:t>
            </a:r>
            <a:r>
              <a:rPr lang="ru-RU" sz="1800" dirty="0"/>
              <a:t> </a:t>
            </a:r>
            <a:r>
              <a:rPr lang="ru-RU" sz="1800" dirty="0" err="1"/>
              <a:t>орнатылған</a:t>
            </a:r>
            <a:r>
              <a:rPr lang="ru-RU" sz="1800" dirty="0"/>
              <a:t> сенсор, осы </a:t>
            </a:r>
            <a:r>
              <a:rPr lang="ru-RU" sz="1800" dirty="0" err="1"/>
              <a:t>ақпаратты</a:t>
            </a:r>
            <a:r>
              <a:rPr lang="ru-RU" sz="1800" dirty="0"/>
              <a:t> </a:t>
            </a:r>
            <a:r>
              <a:rPr lang="ru-RU" sz="1800" dirty="0" err="1"/>
              <a:t>талдайтын</a:t>
            </a:r>
            <a:r>
              <a:rPr lang="ru-RU" sz="1800" dirty="0"/>
              <a:t> </a:t>
            </a:r>
            <a:r>
              <a:rPr lang="ru-RU" sz="1800" dirty="0" err="1"/>
              <a:t>қол</a:t>
            </a:r>
            <a:r>
              <a:rPr lang="ru-RU" sz="1800" dirty="0"/>
              <a:t> ноутбук </a:t>
            </a:r>
            <a:r>
              <a:rPr lang="ru-RU" sz="1800" dirty="0" err="1"/>
              <a:t>және</a:t>
            </a:r>
            <a:r>
              <a:rPr lang="ru-RU" sz="1800" dirty="0"/>
              <a:t> </a:t>
            </a:r>
            <a:r>
              <a:rPr lang="ru-RU" sz="1800" dirty="0" err="1"/>
              <a:t>денеге</a:t>
            </a:r>
            <a:r>
              <a:rPr lang="ru-RU" sz="1800" dirty="0"/>
              <a:t> </a:t>
            </a:r>
            <a:r>
              <a:rPr lang="ru-RU" sz="1800" dirty="0" err="1"/>
              <a:t>глюкозаны</a:t>
            </a:r>
            <a:r>
              <a:rPr lang="ru-RU" sz="1800" dirty="0"/>
              <a:t> </a:t>
            </a:r>
            <a:r>
              <a:rPr lang="ru-RU" sz="1800" dirty="0" err="1"/>
              <a:t>енгізетін</a:t>
            </a:r>
            <a:r>
              <a:rPr lang="ru-RU" sz="1800" dirty="0"/>
              <a:t> </a:t>
            </a:r>
            <a:r>
              <a:rPr lang="ru-RU" sz="1800" dirty="0" err="1"/>
              <a:t>шағын</a:t>
            </a:r>
            <a:r>
              <a:rPr lang="ru-RU" sz="1800" dirty="0"/>
              <a:t> </a:t>
            </a:r>
            <a:r>
              <a:rPr lang="ru-RU" sz="1800" dirty="0" err="1"/>
              <a:t>сорғы</a:t>
            </a:r>
            <a:r>
              <a:rPr lang="ru-RU" sz="1800" dirty="0"/>
              <a:t>. </a:t>
            </a:r>
            <a:r>
              <a:rPr lang="ru-RU" sz="1800" dirty="0" err="1"/>
              <a:t>Бұл</a:t>
            </a:r>
            <a:r>
              <a:rPr lang="ru-RU" sz="1800" dirty="0"/>
              <a:t> </a:t>
            </a:r>
            <a:r>
              <a:rPr lang="ru-RU" sz="1800" dirty="0" err="1"/>
              <a:t>миниатюралық</a:t>
            </a:r>
            <a:r>
              <a:rPr lang="ru-RU" sz="1800" dirty="0"/>
              <a:t> </a:t>
            </a:r>
            <a:r>
              <a:rPr lang="ru-RU" sz="1800" dirty="0" err="1"/>
              <a:t>құрылғыны</a:t>
            </a:r>
            <a:r>
              <a:rPr lang="ru-RU" sz="1800" dirty="0"/>
              <a:t>, </a:t>
            </a:r>
            <a:r>
              <a:rPr lang="ru-RU" sz="1800" dirty="0" err="1"/>
              <a:t>мысалы</a:t>
            </a:r>
            <a:r>
              <a:rPr lang="ru-RU" sz="1800" dirty="0"/>
              <a:t>, </a:t>
            </a:r>
            <a:r>
              <a:rPr lang="ru-RU" sz="1800" dirty="0" err="1"/>
              <a:t>шалбар</a:t>
            </a:r>
            <a:r>
              <a:rPr lang="ru-RU" sz="1800" dirty="0"/>
              <a:t> </a:t>
            </a:r>
            <a:r>
              <a:rPr lang="ru-RU" sz="1800" dirty="0" err="1"/>
              <a:t>белбеуіне</a:t>
            </a:r>
            <a:r>
              <a:rPr lang="ru-RU" sz="1800" dirty="0"/>
              <a:t> </a:t>
            </a:r>
            <a:r>
              <a:rPr lang="ru-RU" sz="1800" dirty="0" err="1"/>
              <a:t>немесе</a:t>
            </a:r>
            <a:r>
              <a:rPr lang="ru-RU" sz="1800" dirty="0"/>
              <a:t> </a:t>
            </a:r>
            <a:r>
              <a:rPr lang="ru-RU" sz="1800" dirty="0" err="1"/>
              <a:t>басқа</a:t>
            </a:r>
            <a:r>
              <a:rPr lang="ru-RU" sz="1800" dirty="0"/>
              <a:t> </a:t>
            </a:r>
            <a:r>
              <a:rPr lang="ru-RU" sz="1800" dirty="0" err="1"/>
              <a:t>киім</a:t>
            </a:r>
            <a:r>
              <a:rPr lang="ru-RU" sz="1800" dirty="0"/>
              <a:t> </a:t>
            </a:r>
            <a:r>
              <a:rPr lang="ru-RU" sz="1800" dirty="0" err="1"/>
              <a:t>аксессуарына</a:t>
            </a:r>
            <a:r>
              <a:rPr lang="ru-RU" sz="1800" dirty="0"/>
              <a:t> </a:t>
            </a:r>
            <a:r>
              <a:rPr lang="ru-RU" sz="1800" dirty="0" err="1"/>
              <a:t>орнатуға</a:t>
            </a:r>
            <a:r>
              <a:rPr lang="ru-RU" sz="1800" dirty="0"/>
              <a:t> </a:t>
            </a:r>
            <a:r>
              <a:rPr lang="ru-RU" sz="1800" dirty="0" err="1"/>
              <a:t>болады</a:t>
            </a:r>
            <a:endParaRPr lang="ru-KZ" sz="1800" dirty="0"/>
          </a:p>
        </p:txBody>
      </p:sp>
    </p:spTree>
    <p:extLst>
      <p:ext uri="{BB962C8B-B14F-4D97-AF65-F5344CB8AC3E}">
        <p14:creationId xmlns:p14="http://schemas.microsoft.com/office/powerpoint/2010/main" val="735750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C064712-F10D-9A87-A237-091B2320ADF2}"/>
              </a:ext>
            </a:extLst>
          </p:cNvPr>
          <p:cNvSpPr>
            <a:spLocks noGrp="1"/>
          </p:cNvSpPr>
          <p:nvPr>
            <p:ph idx="1"/>
          </p:nvPr>
        </p:nvSpPr>
        <p:spPr>
          <a:xfrm>
            <a:off x="457200" y="816078"/>
            <a:ext cx="8313174" cy="5525728"/>
          </a:xfrm>
        </p:spPr>
        <p:txBody>
          <a:bodyPr/>
          <a:lstStyle/>
          <a:p>
            <a:r>
              <a:rPr lang="ru-RU" dirty="0" err="1"/>
              <a:t>Бүгінгі</a:t>
            </a:r>
            <a:r>
              <a:rPr lang="ru-RU" dirty="0"/>
              <a:t> </a:t>
            </a:r>
            <a:r>
              <a:rPr lang="ru-RU" dirty="0" err="1"/>
              <a:t>күні</a:t>
            </a:r>
            <a:r>
              <a:rPr lang="ru-RU" dirty="0"/>
              <a:t> </a:t>
            </a:r>
            <a:r>
              <a:rPr lang="ru-RU" dirty="0" err="1"/>
              <a:t>мөлшері</a:t>
            </a:r>
            <a:r>
              <a:rPr lang="ru-RU" dirty="0"/>
              <a:t> 100-ден 800 мкм-</a:t>
            </a:r>
            <a:r>
              <a:rPr lang="ru-RU" dirty="0" err="1"/>
              <a:t>ге</a:t>
            </a:r>
            <a:r>
              <a:rPr lang="ru-RU" dirty="0"/>
              <a:t> </a:t>
            </a:r>
            <a:r>
              <a:rPr lang="ru-RU" dirty="0" err="1"/>
              <a:t>дейінгі</a:t>
            </a:r>
            <a:r>
              <a:rPr lang="ru-RU" dirty="0"/>
              <a:t> </a:t>
            </a:r>
            <a:r>
              <a:rPr lang="ru-RU" dirty="0" err="1"/>
              <a:t>микрокапсулалар</a:t>
            </a:r>
            <a:r>
              <a:rPr lang="ru-RU" dirty="0"/>
              <a:t>, </a:t>
            </a:r>
            <a:r>
              <a:rPr lang="ru-RU" dirty="0" err="1"/>
              <a:t>тамырдан</a:t>
            </a:r>
            <a:r>
              <a:rPr lang="ru-RU" dirty="0"/>
              <a:t> </a:t>
            </a:r>
            <a:r>
              <a:rPr lang="ru-RU" dirty="0" err="1"/>
              <a:t>тыс</a:t>
            </a:r>
            <a:r>
              <a:rPr lang="ru-RU" dirty="0"/>
              <a:t> </a:t>
            </a:r>
            <a:r>
              <a:rPr lang="ru-RU" dirty="0" err="1"/>
              <a:t>диффузиялық</a:t>
            </a:r>
            <a:r>
              <a:rPr lang="ru-RU" dirty="0"/>
              <a:t> </a:t>
            </a:r>
            <a:r>
              <a:rPr lang="ru-RU" dirty="0" err="1"/>
              <a:t>камералар</a:t>
            </a:r>
            <a:r>
              <a:rPr lang="ru-RU" dirty="0"/>
              <a:t> </a:t>
            </a:r>
            <a:r>
              <a:rPr lang="ru-RU" dirty="0" err="1"/>
              <a:t>және</a:t>
            </a:r>
            <a:r>
              <a:rPr lang="ru-RU" dirty="0"/>
              <a:t> </a:t>
            </a:r>
            <a:r>
              <a:rPr lang="ru-RU" dirty="0" err="1"/>
              <a:t>тамырішілік</a:t>
            </a:r>
            <a:r>
              <a:rPr lang="ru-RU" dirty="0"/>
              <a:t> </a:t>
            </a:r>
            <a:r>
              <a:rPr lang="ru-RU" dirty="0" err="1"/>
              <a:t>диффузиялық</a:t>
            </a:r>
            <a:r>
              <a:rPr lang="ru-RU" dirty="0"/>
              <a:t> </a:t>
            </a:r>
            <a:r>
              <a:rPr lang="ru-RU" dirty="0" err="1"/>
              <a:t>камералар</a:t>
            </a:r>
            <a:r>
              <a:rPr lang="ru-RU" dirty="0"/>
              <a:t> </a:t>
            </a:r>
            <a:r>
              <a:rPr lang="ru-RU" dirty="0" err="1"/>
              <a:t>түріндегі</a:t>
            </a:r>
            <a:r>
              <a:rPr lang="ru-RU" dirty="0"/>
              <a:t> </a:t>
            </a:r>
            <a:r>
              <a:rPr lang="ru-RU" dirty="0" err="1"/>
              <a:t>иммундық</a:t>
            </a:r>
            <a:r>
              <a:rPr lang="ru-RU" dirty="0"/>
              <a:t> </a:t>
            </a:r>
            <a:r>
              <a:rPr lang="ru-RU" dirty="0" err="1"/>
              <a:t>оқшаулағыш</a:t>
            </a:r>
            <a:r>
              <a:rPr lang="ru-RU" dirty="0"/>
              <a:t> </a:t>
            </a:r>
            <a:r>
              <a:rPr lang="ru-RU" dirty="0" err="1"/>
              <a:t>мембраналармен</a:t>
            </a:r>
            <a:r>
              <a:rPr lang="ru-RU" dirty="0"/>
              <a:t> </a:t>
            </a:r>
            <a:r>
              <a:rPr lang="ru-RU" dirty="0" err="1"/>
              <a:t>қапталған</a:t>
            </a:r>
            <a:r>
              <a:rPr lang="ru-RU" dirty="0"/>
              <a:t> </a:t>
            </a:r>
            <a:r>
              <a:rPr lang="ru-RU" dirty="0" err="1"/>
              <a:t>жұмыс</a:t>
            </a:r>
            <a:r>
              <a:rPr lang="ru-RU" dirty="0"/>
              <a:t> </a:t>
            </a:r>
            <a:r>
              <a:rPr lang="ru-RU" dirty="0" err="1"/>
              <a:t>істейтін</a:t>
            </a:r>
            <a:r>
              <a:rPr lang="ru-RU" dirty="0"/>
              <a:t> </a:t>
            </a:r>
            <a:r>
              <a:rPr lang="ru-RU" dirty="0" err="1"/>
              <a:t>ұйқы</a:t>
            </a:r>
            <a:r>
              <a:rPr lang="ru-RU" dirty="0"/>
              <a:t> </a:t>
            </a:r>
            <a:r>
              <a:rPr lang="ru-RU" dirty="0" err="1"/>
              <a:t>безінің</a:t>
            </a:r>
            <a:r>
              <a:rPr lang="ru-RU" dirty="0"/>
              <a:t> </a:t>
            </a:r>
            <a:r>
              <a:rPr lang="ru-RU" dirty="0" err="1"/>
              <a:t>аралшық</a:t>
            </a:r>
            <a:r>
              <a:rPr lang="ru-RU" dirty="0"/>
              <a:t> </a:t>
            </a:r>
            <a:r>
              <a:rPr lang="ru-RU" dirty="0" err="1"/>
              <a:t>жасушалары</a:t>
            </a:r>
            <a:r>
              <a:rPr lang="ru-RU" dirty="0"/>
              <a:t> (</a:t>
            </a:r>
            <a:r>
              <a:rPr lang="el-GR" dirty="0"/>
              <a:t>β-</a:t>
            </a:r>
            <a:r>
              <a:rPr lang="ru-RU" dirty="0" err="1"/>
              <a:t>жасушалары</a:t>
            </a:r>
            <a:r>
              <a:rPr lang="ru-RU" dirty="0"/>
              <a:t>) бар </a:t>
            </a:r>
            <a:r>
              <a:rPr lang="ru-RU" dirty="0" err="1"/>
              <a:t>гибридті</a:t>
            </a:r>
            <a:r>
              <a:rPr lang="ru-RU" dirty="0"/>
              <a:t> </a:t>
            </a:r>
            <a:r>
              <a:rPr lang="ru-RU" dirty="0" err="1"/>
              <a:t>жүйелер</a:t>
            </a:r>
            <a:r>
              <a:rPr lang="ru-RU" dirty="0"/>
              <a:t> </a:t>
            </a:r>
            <a:r>
              <a:rPr lang="ru-RU" dirty="0" err="1"/>
              <a:t>құрылды</a:t>
            </a:r>
            <a:r>
              <a:rPr lang="ru-RU" dirty="0"/>
              <a:t>.</a:t>
            </a:r>
            <a:endParaRPr lang="ru-KZ" dirty="0"/>
          </a:p>
        </p:txBody>
      </p:sp>
      <p:sp>
        <p:nvSpPr>
          <p:cNvPr id="4" name="AutoShape 2" descr="CamAPS HX (искусственная поджелудочная железа)">
            <a:extLst>
              <a:ext uri="{FF2B5EF4-FFF2-40B4-BE49-F238E27FC236}">
                <a16:creationId xmlns:a16="http://schemas.microsoft.com/office/drawing/2014/main" id="{E41A25DD-59F9-C1AC-E63A-111B9FC6F9F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KZ"/>
          </a:p>
        </p:txBody>
      </p:sp>
      <p:sp>
        <p:nvSpPr>
          <p:cNvPr id="5" name="AutoShape 4" descr="CamAPS HX (искусственная поджелудочная железа)">
            <a:extLst>
              <a:ext uri="{FF2B5EF4-FFF2-40B4-BE49-F238E27FC236}">
                <a16:creationId xmlns:a16="http://schemas.microsoft.com/office/drawing/2014/main" id="{47C199A6-8CFB-3D67-2968-6C40D693C975}"/>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KZ"/>
          </a:p>
        </p:txBody>
      </p:sp>
    </p:spTree>
    <p:extLst>
      <p:ext uri="{BB962C8B-B14F-4D97-AF65-F5344CB8AC3E}">
        <p14:creationId xmlns:p14="http://schemas.microsoft.com/office/powerpoint/2010/main" val="2680765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C1BEFE4-15B3-229A-F779-EBE9895A68C8}"/>
              </a:ext>
            </a:extLst>
          </p:cNvPr>
          <p:cNvSpPr>
            <a:spLocks noGrp="1"/>
          </p:cNvSpPr>
          <p:nvPr>
            <p:ph idx="1"/>
          </p:nvPr>
        </p:nvSpPr>
        <p:spPr/>
        <p:txBody>
          <a:bodyPr>
            <a:normAutofit fontScale="85000" lnSpcReduction="20000"/>
          </a:bodyPr>
          <a:lstStyle/>
          <a:p>
            <a:r>
              <a:rPr lang="ru-RU" dirty="0" err="1"/>
              <a:t>Микрокапсулалар</a:t>
            </a:r>
            <a:r>
              <a:rPr lang="ru-RU" dirty="0"/>
              <a:t> - </a:t>
            </a:r>
            <a:r>
              <a:rPr lang="ru-RU" dirty="0" err="1"/>
              <a:t>бұл</a:t>
            </a:r>
            <a:r>
              <a:rPr lang="ru-RU" dirty="0"/>
              <a:t> </a:t>
            </a:r>
            <a:r>
              <a:rPr lang="ru-RU" dirty="0" err="1"/>
              <a:t>жеке</a:t>
            </a:r>
            <a:r>
              <a:rPr lang="ru-RU" dirty="0"/>
              <a:t> </a:t>
            </a:r>
            <a:r>
              <a:rPr lang="ru-RU" dirty="0" err="1"/>
              <a:t>жасушалардан</a:t>
            </a:r>
            <a:r>
              <a:rPr lang="ru-RU" dirty="0"/>
              <a:t> </a:t>
            </a:r>
            <a:r>
              <a:rPr lang="ru-RU" dirty="0" err="1"/>
              <a:t>немесе</a:t>
            </a:r>
            <a:r>
              <a:rPr lang="ru-RU" dirty="0"/>
              <a:t> </a:t>
            </a:r>
            <a:r>
              <a:rPr lang="ru-RU" dirty="0" err="1"/>
              <a:t>жасушалардың</a:t>
            </a:r>
            <a:r>
              <a:rPr lang="ru-RU" dirty="0"/>
              <a:t> </a:t>
            </a:r>
            <a:r>
              <a:rPr lang="ru-RU" dirty="0" err="1"/>
              <a:t>шағын</a:t>
            </a:r>
            <a:r>
              <a:rPr lang="ru-RU" dirty="0"/>
              <a:t> </a:t>
            </a:r>
            <a:r>
              <a:rPr lang="ru-RU" dirty="0" err="1"/>
              <a:t>шоғырларынан</a:t>
            </a:r>
            <a:r>
              <a:rPr lang="ru-RU" dirty="0"/>
              <a:t> </a:t>
            </a:r>
            <a:r>
              <a:rPr lang="ru-RU" dirty="0" err="1"/>
              <a:t>тұратын</a:t>
            </a:r>
            <a:r>
              <a:rPr lang="ru-RU" dirty="0"/>
              <a:t> «</a:t>
            </a:r>
            <a:r>
              <a:rPr lang="ru-RU" dirty="0" err="1"/>
              <a:t>өзегі</a:t>
            </a:r>
            <a:r>
              <a:rPr lang="ru-RU" dirty="0"/>
              <a:t>» (</a:t>
            </a:r>
            <a:r>
              <a:rPr lang="ru-RU" dirty="0" err="1"/>
              <a:t>немесе</a:t>
            </a:r>
            <a:r>
              <a:rPr lang="ru-RU" dirty="0"/>
              <a:t> «</a:t>
            </a:r>
            <a:r>
              <a:rPr lang="ru-RU" dirty="0" err="1"/>
              <a:t>белсенді</a:t>
            </a:r>
            <a:r>
              <a:rPr lang="ru-RU" dirty="0"/>
              <a:t> </a:t>
            </a:r>
            <a:r>
              <a:rPr lang="ru-RU" dirty="0" err="1"/>
              <a:t>аймақ</a:t>
            </a:r>
            <a:r>
              <a:rPr lang="ru-RU" dirty="0"/>
              <a:t>») </a:t>
            </a:r>
            <a:r>
              <a:rPr lang="ru-RU" dirty="0" err="1"/>
              <a:t>және</a:t>
            </a:r>
            <a:r>
              <a:rPr lang="ru-RU" dirty="0"/>
              <a:t> </a:t>
            </a:r>
            <a:r>
              <a:rPr lang="ru-RU" dirty="0" err="1"/>
              <a:t>жартылай</a:t>
            </a:r>
            <a:r>
              <a:rPr lang="ru-RU" dirty="0"/>
              <a:t> </a:t>
            </a:r>
            <a:r>
              <a:rPr lang="ru-RU" dirty="0" err="1"/>
              <a:t>өткізгіш</a:t>
            </a:r>
            <a:r>
              <a:rPr lang="ru-RU" dirty="0"/>
              <a:t> </a:t>
            </a:r>
            <a:r>
              <a:rPr lang="ru-RU" dirty="0" err="1"/>
              <a:t>микрокеуекті</a:t>
            </a:r>
            <a:r>
              <a:rPr lang="ru-RU" dirty="0"/>
              <a:t> мембрана </a:t>
            </a:r>
            <a:r>
              <a:rPr lang="ru-RU" dirty="0" err="1"/>
              <a:t>болып</a:t>
            </a:r>
            <a:r>
              <a:rPr lang="ru-RU" dirty="0"/>
              <a:t> </a:t>
            </a:r>
            <a:r>
              <a:rPr lang="ru-RU" dirty="0" err="1"/>
              <a:t>табылатын</a:t>
            </a:r>
            <a:r>
              <a:rPr lang="ru-RU" dirty="0"/>
              <a:t> </a:t>
            </a:r>
            <a:r>
              <a:rPr lang="ru-RU" dirty="0" err="1"/>
              <a:t>қабықшадан</a:t>
            </a:r>
            <a:r>
              <a:rPr lang="ru-RU" dirty="0"/>
              <a:t> </a:t>
            </a:r>
            <a:r>
              <a:rPr lang="ru-RU" dirty="0" err="1"/>
              <a:t>тұратын</a:t>
            </a:r>
            <a:r>
              <a:rPr lang="ru-RU" dirty="0"/>
              <a:t> </a:t>
            </a:r>
            <a:r>
              <a:rPr lang="ru-RU" dirty="0" err="1"/>
              <a:t>везикулалар</a:t>
            </a:r>
            <a:r>
              <a:rPr lang="ru-RU" dirty="0"/>
              <a:t>. </a:t>
            </a:r>
            <a:r>
              <a:rPr lang="ru-RU" dirty="0" err="1"/>
              <a:t>Микрокапсулалар</a:t>
            </a:r>
            <a:r>
              <a:rPr lang="ru-RU" dirty="0"/>
              <a:t> </a:t>
            </a:r>
            <a:r>
              <a:rPr lang="ru-RU" dirty="0" err="1"/>
              <a:t>диффузиялық</a:t>
            </a:r>
            <a:r>
              <a:rPr lang="ru-RU" dirty="0"/>
              <a:t> </a:t>
            </a:r>
            <a:r>
              <a:rPr lang="ru-RU" dirty="0" err="1"/>
              <a:t>шектеулерді</a:t>
            </a:r>
            <a:r>
              <a:rPr lang="ru-RU" dirty="0"/>
              <a:t> </a:t>
            </a:r>
            <a:r>
              <a:rPr lang="ru-RU" dirty="0" err="1"/>
              <a:t>азайту</a:t>
            </a:r>
            <a:r>
              <a:rPr lang="ru-RU" dirty="0"/>
              <a:t> </a:t>
            </a:r>
            <a:r>
              <a:rPr lang="ru-RU" dirty="0" err="1"/>
              <a:t>үшін</a:t>
            </a:r>
            <a:r>
              <a:rPr lang="ru-RU" dirty="0"/>
              <a:t> </a:t>
            </a:r>
            <a:r>
              <a:rPr lang="ru-RU" dirty="0" err="1"/>
              <a:t>салыстырмалы</a:t>
            </a:r>
            <a:r>
              <a:rPr lang="ru-RU" dirty="0"/>
              <a:t> </a:t>
            </a:r>
            <a:r>
              <a:rPr lang="ru-RU" dirty="0" err="1"/>
              <a:t>түрде</a:t>
            </a:r>
            <a:r>
              <a:rPr lang="ru-RU" dirty="0"/>
              <a:t> </a:t>
            </a:r>
            <a:r>
              <a:rPr lang="ru-RU" dirty="0" err="1"/>
              <a:t>жоғары</a:t>
            </a:r>
            <a:r>
              <a:rPr lang="ru-RU" dirty="0"/>
              <a:t> бет </a:t>
            </a:r>
            <a:r>
              <a:rPr lang="ru-RU" dirty="0" err="1"/>
              <a:t>ауданы</a:t>
            </a:r>
            <a:r>
              <a:rPr lang="ru-RU" dirty="0"/>
              <a:t> мен </a:t>
            </a:r>
            <a:r>
              <a:rPr lang="ru-RU" dirty="0" err="1"/>
              <a:t>көлем</a:t>
            </a:r>
            <a:r>
              <a:rPr lang="ru-RU" dirty="0"/>
              <a:t> </a:t>
            </a:r>
            <a:r>
              <a:rPr lang="ru-RU" dirty="0" err="1"/>
              <a:t>қатынасына</a:t>
            </a:r>
            <a:r>
              <a:rPr lang="ru-RU" dirty="0"/>
              <a:t> </a:t>
            </a:r>
            <a:r>
              <a:rPr lang="ru-RU" dirty="0" err="1"/>
              <a:t>ие</a:t>
            </a:r>
            <a:r>
              <a:rPr lang="ru-RU" dirty="0"/>
              <a:t>. Мембрана </a:t>
            </a:r>
            <a:r>
              <a:rPr lang="ru-RU" dirty="0" err="1"/>
              <a:t>қалыңдығы</a:t>
            </a:r>
            <a:r>
              <a:rPr lang="ru-RU" dirty="0"/>
              <a:t> 1 мкм-ден аз </a:t>
            </a:r>
            <a:r>
              <a:rPr lang="ru-RU" dirty="0" err="1"/>
              <a:t>болуы</a:t>
            </a:r>
            <a:r>
              <a:rPr lang="ru-RU" dirty="0"/>
              <a:t> </a:t>
            </a:r>
            <a:r>
              <a:rPr lang="ru-RU" dirty="0" err="1"/>
              <a:t>мүмкін</a:t>
            </a:r>
            <a:r>
              <a:rPr lang="ru-RU" dirty="0"/>
              <a:t>, </a:t>
            </a:r>
            <a:r>
              <a:rPr lang="ru-RU" dirty="0" err="1"/>
              <a:t>бұл</a:t>
            </a:r>
            <a:r>
              <a:rPr lang="ru-RU" dirty="0"/>
              <a:t> </a:t>
            </a:r>
            <a:r>
              <a:rPr lang="ru-RU" dirty="0" err="1"/>
              <a:t>жоғары</a:t>
            </a:r>
            <a:r>
              <a:rPr lang="ru-RU" dirty="0"/>
              <a:t> масса </a:t>
            </a:r>
            <a:r>
              <a:rPr lang="ru-RU" dirty="0" err="1"/>
              <a:t>алмасу</a:t>
            </a:r>
            <a:r>
              <a:rPr lang="ru-RU" dirty="0"/>
              <a:t> </a:t>
            </a:r>
            <a:r>
              <a:rPr lang="ru-RU" dirty="0" err="1"/>
              <a:t>жылдамдығын</a:t>
            </a:r>
            <a:r>
              <a:rPr lang="ru-RU" dirty="0"/>
              <a:t> </a:t>
            </a:r>
            <a:r>
              <a:rPr lang="ru-RU" dirty="0" err="1"/>
              <a:t>және</a:t>
            </a:r>
            <a:r>
              <a:rPr lang="ru-RU" dirty="0"/>
              <a:t> </a:t>
            </a:r>
            <a:r>
              <a:rPr lang="ru-RU" dirty="0" err="1"/>
              <a:t>иммобилизацияланған</a:t>
            </a:r>
            <a:r>
              <a:rPr lang="ru-RU" dirty="0"/>
              <a:t> </a:t>
            </a:r>
            <a:r>
              <a:rPr lang="ru-RU" dirty="0" err="1"/>
              <a:t>жасушалардың</a:t>
            </a:r>
            <a:r>
              <a:rPr lang="ru-RU" dirty="0"/>
              <a:t> </a:t>
            </a:r>
            <a:r>
              <a:rPr lang="ru-RU" dirty="0" err="1"/>
              <a:t>өміршеңдігін</a:t>
            </a:r>
            <a:r>
              <a:rPr lang="ru-RU" dirty="0"/>
              <a:t> </a:t>
            </a:r>
            <a:r>
              <a:rPr lang="ru-RU" dirty="0" err="1"/>
              <a:t>қамтамасыз</a:t>
            </a:r>
            <a:r>
              <a:rPr lang="ru-RU" dirty="0"/>
              <a:t> </a:t>
            </a:r>
            <a:r>
              <a:rPr lang="ru-RU" dirty="0" err="1"/>
              <a:t>етеді</a:t>
            </a:r>
            <a:r>
              <a:rPr lang="ru-RU" dirty="0"/>
              <a:t>. </a:t>
            </a:r>
            <a:r>
              <a:rPr lang="ru-RU" dirty="0" err="1"/>
              <a:t>Ең</a:t>
            </a:r>
            <a:r>
              <a:rPr lang="ru-RU" dirty="0"/>
              <a:t> </a:t>
            </a:r>
            <a:r>
              <a:rPr lang="ru-RU" dirty="0" err="1"/>
              <a:t>сенімді</a:t>
            </a:r>
            <a:r>
              <a:rPr lang="ru-RU" dirty="0"/>
              <a:t> </a:t>
            </a:r>
            <a:r>
              <a:rPr lang="ru-RU" dirty="0" err="1"/>
              <a:t>иммундық</a:t>
            </a:r>
            <a:r>
              <a:rPr lang="ru-RU" dirty="0"/>
              <a:t> </a:t>
            </a:r>
            <a:r>
              <a:rPr lang="ru-RU" dirty="0" err="1"/>
              <a:t>оқшаулау</a:t>
            </a:r>
            <a:r>
              <a:rPr lang="ru-RU" dirty="0"/>
              <a:t> </a:t>
            </a:r>
            <a:r>
              <a:rPr lang="ru-RU" dirty="0" err="1"/>
              <a:t>үшін</a:t>
            </a:r>
            <a:r>
              <a:rPr lang="ru-RU" dirty="0"/>
              <a:t> мембрана </a:t>
            </a:r>
            <a:r>
              <a:rPr lang="ru-RU" dirty="0" err="1"/>
              <a:t>массасы</a:t>
            </a:r>
            <a:r>
              <a:rPr lang="ru-RU" dirty="0"/>
              <a:t> 50-80 </a:t>
            </a:r>
            <a:r>
              <a:rPr lang="ru-RU" dirty="0" err="1"/>
              <a:t>кДа</a:t>
            </a:r>
            <a:r>
              <a:rPr lang="ru-RU" dirty="0"/>
              <a:t> </a:t>
            </a:r>
            <a:r>
              <a:rPr lang="ru-RU" dirty="0" err="1"/>
              <a:t>асатын</a:t>
            </a:r>
            <a:r>
              <a:rPr lang="ru-RU" dirty="0"/>
              <a:t> </a:t>
            </a:r>
            <a:r>
              <a:rPr lang="ru-RU" dirty="0" err="1"/>
              <a:t>компоненттердің</a:t>
            </a:r>
            <a:r>
              <a:rPr lang="ru-RU" dirty="0"/>
              <a:t> </a:t>
            </a:r>
            <a:r>
              <a:rPr lang="ru-RU" dirty="0" err="1"/>
              <a:t>өтуіне</a:t>
            </a:r>
            <a:r>
              <a:rPr lang="ru-RU" dirty="0"/>
              <a:t> </a:t>
            </a:r>
            <a:r>
              <a:rPr lang="ru-RU" dirty="0" err="1"/>
              <a:t>жол</a:t>
            </a:r>
            <a:r>
              <a:rPr lang="ru-RU" dirty="0"/>
              <a:t> </a:t>
            </a:r>
            <a:r>
              <a:rPr lang="ru-RU" dirty="0" err="1"/>
              <a:t>бермеуі</a:t>
            </a:r>
            <a:r>
              <a:rPr lang="ru-RU" dirty="0"/>
              <a:t> керек. </a:t>
            </a:r>
            <a:r>
              <a:rPr lang="ru-RU" dirty="0" err="1"/>
              <a:t>Микрокапсулаларды</a:t>
            </a:r>
            <a:r>
              <a:rPr lang="ru-RU" dirty="0"/>
              <a:t> </a:t>
            </a:r>
            <a:r>
              <a:rPr lang="ru-RU" dirty="0" err="1"/>
              <a:t>имплантациялау</a:t>
            </a:r>
            <a:r>
              <a:rPr lang="ru-RU" dirty="0"/>
              <a:t> инъекция </a:t>
            </a:r>
            <a:r>
              <a:rPr lang="ru-RU" dirty="0" err="1"/>
              <a:t>арқылы</a:t>
            </a:r>
            <a:r>
              <a:rPr lang="ru-RU" dirty="0"/>
              <a:t> </a:t>
            </a:r>
            <a:r>
              <a:rPr lang="ru-RU" dirty="0" err="1"/>
              <a:t>жүзеге</a:t>
            </a:r>
            <a:r>
              <a:rPr lang="ru-RU" dirty="0"/>
              <a:t> </a:t>
            </a:r>
            <a:r>
              <a:rPr lang="ru-RU" dirty="0" err="1"/>
              <a:t>асырылады</a:t>
            </a:r>
            <a:endParaRPr lang="ru-KZ" dirty="0"/>
          </a:p>
        </p:txBody>
      </p:sp>
    </p:spTree>
    <p:extLst>
      <p:ext uri="{BB962C8B-B14F-4D97-AF65-F5344CB8AC3E}">
        <p14:creationId xmlns:p14="http://schemas.microsoft.com/office/powerpoint/2010/main" val="190726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E67B672-5FB7-B515-D026-384E62E362CB}"/>
              </a:ext>
            </a:extLst>
          </p:cNvPr>
          <p:cNvPicPr>
            <a:picLocks noGrp="1" noChangeAspect="1"/>
          </p:cNvPicPr>
          <p:nvPr>
            <p:ph idx="1"/>
          </p:nvPr>
        </p:nvPicPr>
        <p:blipFill>
          <a:blip r:embed="rId2"/>
          <a:stretch>
            <a:fillRect/>
          </a:stretch>
        </p:blipFill>
        <p:spPr>
          <a:xfrm>
            <a:off x="1411885" y="629266"/>
            <a:ext cx="7098379" cy="5260924"/>
          </a:xfrm>
        </p:spPr>
      </p:pic>
    </p:spTree>
    <p:extLst>
      <p:ext uri="{BB962C8B-B14F-4D97-AF65-F5344CB8AC3E}">
        <p14:creationId xmlns:p14="http://schemas.microsoft.com/office/powerpoint/2010/main" val="97744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CA10EF64-DC4B-42BE-8FD0-5D677DDF37CD}"/>
              </a:ext>
            </a:extLst>
          </p:cNvPr>
          <p:cNvSpPr>
            <a:spLocks noGrp="1" noChangeArrowheads="1"/>
          </p:cNvSpPr>
          <p:nvPr>
            <p:ph idx="4294967295"/>
          </p:nvPr>
        </p:nvSpPr>
        <p:spPr>
          <a:xfrm>
            <a:off x="0" y="1371600"/>
            <a:ext cx="9144000" cy="4724400"/>
          </a:xfrm>
        </p:spPr>
        <p:txBody>
          <a:bodyPr/>
          <a:lstStyle/>
          <a:p>
            <a:pPr algn="ctr" eaLnBrk="1" hangingPunct="1">
              <a:buFontTx/>
              <a:buNone/>
            </a:pPr>
            <a:r>
              <a:rPr lang="ru-RU" altLang="ru-RU" sz="5400" i="1" dirty="0" err="1">
                <a:solidFill>
                  <a:srgbClr val="FF0000"/>
                </a:solidFill>
              </a:rPr>
              <a:t>Жасанды</a:t>
            </a:r>
            <a:r>
              <a:rPr lang="ru-RU" altLang="ru-RU" sz="5400" i="1" dirty="0">
                <a:solidFill>
                  <a:srgbClr val="FF0000"/>
                </a:solidFill>
              </a:rPr>
              <a:t> </a:t>
            </a:r>
            <a:r>
              <a:rPr lang="ru-RU" altLang="ru-RU" sz="5400" i="1" dirty="0" err="1">
                <a:solidFill>
                  <a:srgbClr val="FF0000"/>
                </a:solidFill>
              </a:rPr>
              <a:t>мүшелер</a:t>
            </a:r>
            <a:endParaRPr lang="ru-RU" altLang="ru-RU" sz="5400" i="1" dirty="0">
              <a:solidFill>
                <a:srgbClr val="FF0000"/>
              </a:solidFill>
            </a:endParaRPr>
          </a:p>
          <a:p>
            <a:pPr algn="ctr" eaLnBrk="1" hangingPunct="1">
              <a:buFontTx/>
              <a:buNone/>
            </a:pPr>
            <a:r>
              <a:rPr lang="ru-RU" altLang="ru-RU" i="1" dirty="0"/>
              <a:t>   </a:t>
            </a:r>
          </a:p>
          <a:p>
            <a:pPr algn="ctr" eaLnBrk="1" hangingPunct="1">
              <a:buFontTx/>
              <a:buNone/>
            </a:pPr>
            <a:endParaRPr lang="ru-RU" altLang="ru-RU" i="1" dirty="0"/>
          </a:p>
          <a:p>
            <a:pPr eaLnBrk="1" hangingPunct="1">
              <a:buFontTx/>
              <a:buNone/>
            </a:pPr>
            <a:r>
              <a:rPr lang="ru-RU" altLang="ru-RU" sz="2400" b="1" i="1" dirty="0"/>
              <a:t>имплантация-</a:t>
            </a:r>
          </a:p>
          <a:p>
            <a:pPr eaLnBrk="1" hangingPunct="1">
              <a:buFontTx/>
              <a:buNone/>
            </a:pPr>
            <a:r>
              <a:rPr lang="ru-RU" altLang="ru-RU" sz="2400" b="1" i="1" dirty="0" err="1"/>
              <a:t>ланбайтын</a:t>
            </a:r>
            <a:r>
              <a:rPr lang="ru-RU" altLang="ru-RU" sz="2400" b="1" i="1" dirty="0"/>
              <a:t>                     </a:t>
            </a:r>
            <a:r>
              <a:rPr lang="ru-RU" altLang="ru-RU" sz="2400" b="1" i="1" dirty="0" err="1"/>
              <a:t>ішінара</a:t>
            </a:r>
            <a:r>
              <a:rPr lang="ru-RU" altLang="ru-RU" sz="2400" b="1" i="1" dirty="0"/>
              <a:t>            </a:t>
            </a:r>
            <a:r>
              <a:rPr lang="ru-RU" altLang="ru-RU" sz="2400" b="1" i="1" dirty="0" err="1"/>
              <a:t>толығымен</a:t>
            </a:r>
            <a:r>
              <a:rPr lang="ru-RU" altLang="ru-RU" sz="2400" b="1" i="1" dirty="0"/>
              <a:t> </a:t>
            </a:r>
          </a:p>
          <a:p>
            <a:pPr algn="r" eaLnBrk="1" hangingPunct="1">
              <a:buFontTx/>
              <a:buNone/>
            </a:pPr>
            <a:r>
              <a:rPr lang="ru-RU" altLang="ru-RU" sz="2400" b="1" i="1" dirty="0" err="1"/>
              <a:t>имплантацияланатын</a:t>
            </a:r>
            <a:r>
              <a:rPr lang="ru-RU" altLang="ru-RU" sz="2400" b="1" i="1" dirty="0"/>
              <a:t>      </a:t>
            </a:r>
            <a:r>
              <a:rPr lang="ru-RU" altLang="ru-RU" sz="2400" b="1" i="1" dirty="0" err="1"/>
              <a:t>имплантациялынатын</a:t>
            </a:r>
            <a:endParaRPr lang="ru-RU" altLang="ru-RU" sz="2400" b="1" i="1" dirty="0"/>
          </a:p>
          <a:p>
            <a:pPr algn="ctr" eaLnBrk="1" hangingPunct="1">
              <a:buFontTx/>
              <a:buNone/>
            </a:pPr>
            <a:r>
              <a:rPr lang="ru-RU" altLang="ru-RU" sz="2400" i="1" dirty="0"/>
              <a:t>                                                                                                                                                  </a:t>
            </a:r>
          </a:p>
          <a:p>
            <a:pPr algn="r" eaLnBrk="1" hangingPunct="1">
              <a:buFontTx/>
              <a:buNone/>
            </a:pPr>
            <a:endParaRPr lang="ru-RU" altLang="ru-RU" sz="2400" i="1" dirty="0"/>
          </a:p>
        </p:txBody>
      </p:sp>
      <p:sp>
        <p:nvSpPr>
          <p:cNvPr id="9219" name="Line 5">
            <a:extLst>
              <a:ext uri="{FF2B5EF4-FFF2-40B4-BE49-F238E27FC236}">
                <a16:creationId xmlns:a16="http://schemas.microsoft.com/office/drawing/2014/main" id="{C1F3B6A9-426C-4E08-A7F5-D24E4E3DE092}"/>
              </a:ext>
            </a:extLst>
          </p:cNvPr>
          <p:cNvSpPr>
            <a:spLocks noChangeShapeType="1"/>
          </p:cNvSpPr>
          <p:nvPr/>
        </p:nvSpPr>
        <p:spPr bwMode="auto">
          <a:xfrm flipH="1">
            <a:off x="1828800" y="2286000"/>
            <a:ext cx="106680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9220" name="Line 6">
            <a:extLst>
              <a:ext uri="{FF2B5EF4-FFF2-40B4-BE49-F238E27FC236}">
                <a16:creationId xmlns:a16="http://schemas.microsoft.com/office/drawing/2014/main" id="{E8BE5F52-A3BF-4772-8758-58E3944943FA}"/>
              </a:ext>
            </a:extLst>
          </p:cNvPr>
          <p:cNvSpPr>
            <a:spLocks noChangeShapeType="1"/>
          </p:cNvSpPr>
          <p:nvPr/>
        </p:nvSpPr>
        <p:spPr bwMode="auto">
          <a:xfrm>
            <a:off x="4859338" y="2420938"/>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9221" name="Line 7">
            <a:extLst>
              <a:ext uri="{FF2B5EF4-FFF2-40B4-BE49-F238E27FC236}">
                <a16:creationId xmlns:a16="http://schemas.microsoft.com/office/drawing/2014/main" id="{EE0E74D1-66F8-4230-A4EB-35943FD7FE0E}"/>
              </a:ext>
            </a:extLst>
          </p:cNvPr>
          <p:cNvSpPr>
            <a:spLocks noChangeShapeType="1"/>
          </p:cNvSpPr>
          <p:nvPr/>
        </p:nvSpPr>
        <p:spPr bwMode="auto">
          <a:xfrm>
            <a:off x="6553200" y="2286000"/>
            <a:ext cx="91440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id="{E4659ED6-CBEE-F9E4-E338-898377F39447}"/>
              </a:ext>
            </a:extLst>
          </p:cNvPr>
          <p:cNvGraphicFramePr>
            <a:graphicFrameLocks noGrp="1"/>
          </p:cNvGraphicFramePr>
          <p:nvPr>
            <p:ph idx="4294967295"/>
            <p:extLst>
              <p:ext uri="{D42A27DB-BD31-4B8C-83A1-F6EECF244321}">
                <p14:modId xmlns:p14="http://schemas.microsoft.com/office/powerpoint/2010/main" val="2126348296"/>
              </p:ext>
            </p:extLst>
          </p:nvPr>
        </p:nvGraphicFramePr>
        <p:xfrm>
          <a:off x="-383459" y="875071"/>
          <a:ext cx="9035845" cy="5633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8" name="Содержимое 2">
            <a:extLst>
              <a:ext uri="{FF2B5EF4-FFF2-40B4-BE49-F238E27FC236}">
                <a16:creationId xmlns:a16="http://schemas.microsoft.com/office/drawing/2014/main" id="{7A34ECF4-80D0-188C-2008-168E753B6E38}"/>
              </a:ext>
            </a:extLst>
          </p:cNvPr>
          <p:cNvGraphicFramePr>
            <a:graphicFrameLocks noGrp="1"/>
          </p:cNvGraphicFramePr>
          <p:nvPr>
            <p:ph idx="1"/>
            <p:extLst>
              <p:ext uri="{D42A27DB-BD31-4B8C-83A1-F6EECF244321}">
                <p14:modId xmlns:p14="http://schemas.microsoft.com/office/powerpoint/2010/main" val="3362848553"/>
              </p:ext>
            </p:extLst>
          </p:nvPr>
        </p:nvGraphicFramePr>
        <p:xfrm>
          <a:off x="491612" y="1219200"/>
          <a:ext cx="8195187"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292" name="Rectangle 3">
            <a:extLst>
              <a:ext uri="{FF2B5EF4-FFF2-40B4-BE49-F238E27FC236}">
                <a16:creationId xmlns:a16="http://schemas.microsoft.com/office/drawing/2014/main" id="{9C04B3AB-D303-436A-8532-D5CF7322757C}"/>
              </a:ext>
            </a:extLst>
          </p:cNvPr>
          <p:cNvGraphicFramePr>
            <a:graphicFrameLocks noGrp="1"/>
          </p:cNvGraphicFramePr>
          <p:nvPr>
            <p:ph idx="4294967295"/>
            <p:extLst>
              <p:ext uri="{D42A27DB-BD31-4B8C-83A1-F6EECF244321}">
                <p14:modId xmlns:p14="http://schemas.microsoft.com/office/powerpoint/2010/main" val="2486606336"/>
              </p:ext>
            </p:extLst>
          </p:nvPr>
        </p:nvGraphicFramePr>
        <p:xfrm>
          <a:off x="717755" y="786581"/>
          <a:ext cx="8426245" cy="5137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id="{9B96AA0A-3963-2CE8-D893-E2CC092A8E5C}"/>
              </a:ext>
            </a:extLst>
          </p:cNvPr>
          <p:cNvGraphicFramePr>
            <a:graphicFrameLocks noGrp="1"/>
          </p:cNvGraphicFramePr>
          <p:nvPr>
            <p:ph idx="4294967295"/>
            <p:extLst>
              <p:ext uri="{D42A27DB-BD31-4B8C-83A1-F6EECF244321}">
                <p14:modId xmlns:p14="http://schemas.microsoft.com/office/powerpoint/2010/main" val="1797798913"/>
              </p:ext>
            </p:extLst>
          </p:nvPr>
        </p:nvGraphicFramePr>
        <p:xfrm>
          <a:off x="0" y="142875"/>
          <a:ext cx="8229600" cy="641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207</TotalTime>
  <Words>2310</Words>
  <Application>Microsoft Office PowerPoint</Application>
  <PresentationFormat>Экран (4:3)</PresentationFormat>
  <Paragraphs>83</Paragraphs>
  <Slides>46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46</vt:i4>
      </vt:variant>
    </vt:vector>
  </HeadingPairs>
  <TitlesOfParts>
    <vt:vector size="53" baseType="lpstr">
      <vt:lpstr>Arial</vt:lpstr>
      <vt:lpstr>Calibri</vt:lpstr>
      <vt:lpstr>Times New Roman</vt:lpstr>
      <vt:lpstr>Trebuchet MS</vt:lpstr>
      <vt:lpstr>Wingdings</vt:lpstr>
      <vt:lpstr>Wingdings 3</vt:lpstr>
      <vt:lpstr>La mente</vt:lpstr>
      <vt:lpstr>Презентация PowerPoint</vt:lpstr>
      <vt:lpstr>Кіріспе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Жасанды өкпе Өкпеде 40 түрлі жасушалар бар, олардың құрылымы жасанды түрде құрылуы тым күрделі, өкпенің барлық функциялары толық зерттелмеген. Сондықтан қазіргі уақытта тек тыныс алу және газ алмасу үшін көмекші машиналар жасалды. Хирургиялық операциялар кезінде қан ағзадан шығарылады, ал оксигенация және метаболизм өнімдерін шығару, сонымен қатар қанды организмге қайтару функциясы газ алмастырғыштармен (оксигенаторлар) жүзеге асырылады. Клиникалық практикада әр түрлі құрылымдағы оксигенаторлар қолданылады: көпіршік, мембраналық, кеуекті.</vt:lpstr>
      <vt:lpstr>Презентация PowerPoint</vt:lpstr>
      <vt:lpstr>Жасанды өкпелер(оксигенаторы)</vt:lpstr>
      <vt:lpstr>Презентация PowerPoint</vt:lpstr>
      <vt:lpstr>Презентация PowerPoint</vt:lpstr>
      <vt:lpstr>Презентация PowerPoint</vt:lpstr>
      <vt:lpstr>Презентация PowerPoint</vt:lpstr>
      <vt:lpstr>Есту мүшесін қалпына келтіру</vt:lpstr>
      <vt:lpstr>Презентация PowerPoint</vt:lpstr>
      <vt:lpstr>Презентация PowerPoint</vt:lpstr>
      <vt:lpstr>еЖасанды жүрек Жасанды жүрек Жасанды жүрек Ж</vt:lpstr>
      <vt:lpstr>Презентация PowerPoint</vt:lpstr>
      <vt:lpstr>Кардиостимуляторы</vt:lpstr>
      <vt:lpstr>Презентация PowerPoint</vt:lpstr>
      <vt:lpstr>Уақытша электрокардиостимулятор</vt:lpstr>
      <vt:lpstr>Кардиовертер-дефибриллятор</vt:lpstr>
      <vt:lpstr>Презентация PowerPoint</vt:lpstr>
      <vt:lpstr>Кардиостимулятор ж2не спорт</vt:lpstr>
      <vt:lpstr>Биологиялық клапан протездері</vt:lpstr>
      <vt:lpstr>Екі жақты протездер</vt:lpstr>
      <vt:lpstr>Презентация PowerPoint</vt:lpstr>
      <vt:lpstr>Гибридті бауыр</vt:lpstr>
      <vt:lpstr>Презентация PowerPoint</vt:lpstr>
      <vt:lpstr>Презентация PowerPoint</vt:lpstr>
      <vt:lpstr>Презентация PowerPoint</vt:lpstr>
      <vt:lpstr>Презентация PowerPoint</vt:lpstr>
      <vt:lpstr>Презентация PowerPoint</vt:lpstr>
      <vt:lpstr>Жасанды ұйқы безі</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Диас Суюнбай</cp:lastModifiedBy>
  <cp:revision>10</cp:revision>
  <dcterms:created xsi:type="dcterms:W3CDTF">2010-05-26T13:38:25Z</dcterms:created>
  <dcterms:modified xsi:type="dcterms:W3CDTF">2023-10-04T10:32:29Z</dcterms:modified>
</cp:coreProperties>
</file>